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97" r:id="rId2"/>
    <p:sldId id="449" r:id="rId3"/>
    <p:sldId id="592" r:id="rId4"/>
    <p:sldId id="367" r:id="rId5"/>
    <p:sldId id="593" r:id="rId6"/>
    <p:sldId id="520" r:id="rId7"/>
    <p:sldId id="518" r:id="rId8"/>
    <p:sldId id="521" r:id="rId9"/>
    <p:sldId id="522" r:id="rId10"/>
    <p:sldId id="523" r:id="rId11"/>
    <p:sldId id="524" r:id="rId12"/>
    <p:sldId id="436" r:id="rId13"/>
    <p:sldId id="446" r:id="rId14"/>
    <p:sldId id="447" r:id="rId15"/>
    <p:sldId id="448" r:id="rId16"/>
    <p:sldId id="525" r:id="rId17"/>
    <p:sldId id="591" r:id="rId18"/>
    <p:sldId id="526" r:id="rId19"/>
    <p:sldId id="527" r:id="rId20"/>
    <p:sldId id="529" r:id="rId21"/>
    <p:sldId id="373" r:id="rId22"/>
    <p:sldId id="452" r:id="rId23"/>
    <p:sldId id="453" r:id="rId24"/>
    <p:sldId id="5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5758"/>
  </p:normalViewPr>
  <p:slideViewPr>
    <p:cSldViewPr snapToGrid="0" snapToObjects="1">
      <p:cViewPr varScale="1">
        <p:scale>
          <a:sx n="104" d="100"/>
          <a:sy n="104" d="100"/>
        </p:scale>
        <p:origin x="232"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F4FC45-28A9-C64B-828B-73DD74DA1AAF}"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C36FA-DBBA-6141-8519-EF3DFAEADE3B}" type="slidenum">
              <a:rPr lang="en-US" smtClean="0"/>
              <a:t>‹#›</a:t>
            </a:fld>
            <a:endParaRPr lang="en-US"/>
          </a:p>
        </p:txBody>
      </p:sp>
    </p:spTree>
    <p:extLst>
      <p:ext uri="{BB962C8B-B14F-4D97-AF65-F5344CB8AC3E}">
        <p14:creationId xmlns:p14="http://schemas.microsoft.com/office/powerpoint/2010/main" val="3312181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Everybody</a:t>
            </a:r>
          </a:p>
          <a:p>
            <a:pPr marL="171450" indent="-171450">
              <a:buFontTx/>
              <a:buChar char="-"/>
            </a:pPr>
            <a:r>
              <a:rPr lang="en-US" dirty="0"/>
              <a:t>In this lecture, we’re going to pick up right where we left off – </a:t>
            </a:r>
          </a:p>
          <a:p>
            <a:pPr marL="171450" indent="-171450">
              <a:buFontTx/>
              <a:buChar char="-"/>
            </a:pPr>
            <a:r>
              <a:rPr lang="en-US" dirty="0"/>
              <a:t>we’ll build on our understanding of logistic regression</a:t>
            </a:r>
          </a:p>
          <a:p>
            <a:pPr marL="171450" indent="-171450">
              <a:buFontTx/>
              <a:buChar char="-"/>
            </a:pPr>
            <a:r>
              <a:rPr lang="en-US" dirty="0"/>
              <a:t>And see how we can </a:t>
            </a:r>
            <a:r>
              <a:rPr lang="en-US" i="1" dirty="0"/>
              <a:t>extend</a:t>
            </a:r>
            <a:r>
              <a:rPr lang="en-US" i="0" dirty="0"/>
              <a:t> logistic regression to overcome its major limitation, </a:t>
            </a:r>
          </a:p>
          <a:p>
            <a:pPr marL="171450" indent="-171450">
              <a:buFontTx/>
              <a:buChar char="-"/>
            </a:pPr>
            <a:r>
              <a:rPr lang="en-US" i="0" dirty="0"/>
              <a:t>namely that it can only learn linear decision boundaries</a:t>
            </a:r>
          </a:p>
          <a:p>
            <a:pPr marL="171450" indent="-171450">
              <a:buFontTx/>
              <a:buChar char="-"/>
            </a:pPr>
            <a:endParaRPr lang="en-US" i="0" dirty="0"/>
          </a:p>
          <a:p>
            <a:pPr marL="171450" indent="-171450">
              <a:buFontTx/>
              <a:buChar char="-"/>
            </a:pPr>
            <a:r>
              <a:rPr lang="en-US" i="0" dirty="0"/>
              <a:t>The model we’ll end up with – in which we perform multiple rounds of logistic regression in sequence – </a:t>
            </a:r>
          </a:p>
          <a:p>
            <a:pPr marL="171450" indent="-171450">
              <a:buFontTx/>
              <a:buChar char="-"/>
            </a:pPr>
            <a:r>
              <a:rPr lang="en-US" i="0" dirty="0"/>
              <a:t>turns out to be the multilayer perceptron, also called a neural network or artificial neural network</a:t>
            </a:r>
          </a:p>
          <a:p>
            <a:pPr marL="171450" indent="-171450">
              <a:buFontTx/>
              <a:buChar char="-"/>
            </a:pPr>
            <a:r>
              <a:rPr lang="en-US" dirty="0"/>
              <a:t>The more logistic regressions we stack up, the </a:t>
            </a:r>
            <a:r>
              <a:rPr lang="en-US" i="1" dirty="0"/>
              <a:t>deeper</a:t>
            </a:r>
            <a:r>
              <a:rPr lang="en-US" dirty="0"/>
              <a:t> our models become, hence the term “deep learning”</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 notational conveniences keep on coming – we’ll use this notation to spare us from looking at all those arrows.</a:t>
            </a:r>
          </a:p>
          <a:p>
            <a:r>
              <a:rPr lang="en-US" dirty="0"/>
              <a:t>In this course, when you see these crossed arrows, it means that the two layers are fully connected.</a:t>
            </a:r>
          </a:p>
        </p:txBody>
      </p:sp>
      <p:sp>
        <p:nvSpPr>
          <p:cNvPr id="4" name="Slide Number Placeholder 3"/>
          <p:cNvSpPr>
            <a:spLocks noGrp="1"/>
          </p:cNvSpPr>
          <p:nvPr>
            <p:ph type="sldNum" sz="quarter" idx="10"/>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1805460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in this diagram, the values of </a:t>
            </a:r>
            <a:r>
              <a:rPr lang="en-US" dirty="0" err="1"/>
              <a:t>zeta_i</a:t>
            </a:r>
            <a:r>
              <a:rPr lang="en-US" dirty="0"/>
              <a:t> are entirely internal to our model</a:t>
            </a:r>
          </a:p>
          <a:p>
            <a:r>
              <a:rPr lang="en-US" dirty="0"/>
              <a:t>These values are not directly observed, and therefore we call them “latent”, or “hidden”, features or variables.</a:t>
            </a:r>
          </a:p>
          <a:p>
            <a:r>
              <a:rPr lang="en-US" dirty="0"/>
              <a:t>Most often, you’ll hear people referring to these latent features as a “hidden” layer.</a:t>
            </a:r>
          </a:p>
        </p:txBody>
      </p:sp>
      <p:sp>
        <p:nvSpPr>
          <p:cNvPr id="4" name="Slide Number Placeholder 3"/>
          <p:cNvSpPr>
            <a:spLocks noGrp="1"/>
          </p:cNvSpPr>
          <p:nvPr>
            <p:ph type="sldNum" sz="quarter" idx="10"/>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3492642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that we’ve covered the “what” – we’re going to be extending the logistic regression in this way –</a:t>
            </a:r>
          </a:p>
          <a:p>
            <a:r>
              <a:rPr lang="en-US" dirty="0"/>
              <a:t>Let’s think a little more about why.</a:t>
            </a:r>
          </a:p>
          <a:p>
            <a:endParaRPr lang="en-US" dirty="0"/>
          </a:p>
          <a:p>
            <a:r>
              <a:rPr lang="en-US" dirty="0"/>
              <a:t>And to help us do that, let’s return to our MNIST example from before.</a:t>
            </a:r>
          </a:p>
          <a:p>
            <a:endParaRPr lang="en-US" dirty="0"/>
          </a:p>
          <a:p>
            <a:r>
              <a:rPr lang="en-US" dirty="0"/>
              <a:t>Again, our vector of logistic regression parameters can be viewed as a filter that registers a “hit” – in other words, produces a positive value – when it encounters features that are similar to the filter itself.</a:t>
            </a:r>
          </a:p>
          <a:p>
            <a:r>
              <a:rPr lang="en-US" dirty="0"/>
              <a:t>When identifying handwritten digits, the model will learn that to identify zeros, it needs a filter that looks like a zero.</a:t>
            </a:r>
          </a:p>
        </p:txBody>
      </p:sp>
      <p:sp>
        <p:nvSpPr>
          <p:cNvPr id="4" name="Slide Number Placeholder 3"/>
          <p:cNvSpPr>
            <a:spLocks noGrp="1"/>
          </p:cNvSpPr>
          <p:nvPr>
            <p:ph type="sldNum" sz="quarter" idx="10"/>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3310070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if we go back to the dataset and look closely, we’ll notice that there are MANY ways to write each digit.</a:t>
            </a:r>
          </a:p>
          <a:p>
            <a:r>
              <a:rPr lang="en-US" dirty="0"/>
              <a:t>There’s no such thing as a filter that looks like a four, because there are several quit distinct ways of writing a four, and a filter that looks like one won’t look much like the others.</a:t>
            </a:r>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844777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logistic regression gets only one filter per digit</a:t>
            </a:r>
          </a:p>
          <a:p>
            <a:endParaRPr lang="en-US" dirty="0"/>
          </a:p>
          <a:p>
            <a:r>
              <a:rPr lang="en-US" dirty="0"/>
              <a:t>As a result, the filter it’ll end up learning will look like the average of all the different ways of writing a four.</a:t>
            </a:r>
          </a:p>
          <a:p>
            <a:r>
              <a:rPr lang="en-US" dirty="0"/>
              <a:t>This filter will weakly match all the styles, but it won’t strongly match any of them</a:t>
            </a:r>
          </a:p>
        </p:txBody>
      </p:sp>
      <p:sp>
        <p:nvSpPr>
          <p:cNvPr id="4" name="Slide Number Placeholder 3"/>
          <p:cNvSpPr>
            <a:spLocks noGrp="1"/>
          </p:cNvSpPr>
          <p:nvPr>
            <p:ph type="sldNum" sz="quarter" idx="10"/>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1579468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Instead, we’d much prefer to have multiple filters, each corresponding to a different way of writing a four – there may be many</a:t>
            </a:r>
          </a:p>
          <a:p>
            <a:r>
              <a:rPr lang="en-US" dirty="0"/>
              <a:t>Then, we can predict four whenever any of these filters gives us a strong match instead of when the average filter gives us a weak match.</a:t>
            </a:r>
          </a:p>
          <a:p>
            <a:endParaRPr lang="en-US" dirty="0"/>
          </a:p>
          <a:p>
            <a:r>
              <a:rPr lang="en-US" dirty="0"/>
              <a:t>In practice, this is extremely helpful to help us distinguish 9’s from 4’s effectively, for example.</a:t>
            </a:r>
          </a:p>
        </p:txBody>
      </p:sp>
      <p:sp>
        <p:nvSpPr>
          <p:cNvPr id="4" name="Slide Number Placeholder 3"/>
          <p:cNvSpPr>
            <a:spLocks noGrp="1"/>
          </p:cNvSpPr>
          <p:nvPr>
            <p:ph type="sldNum" sz="quarter" idx="10"/>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115922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why introduce these </a:t>
            </a:r>
            <a:r>
              <a:rPr lang="en-US" dirty="0" err="1"/>
              <a:t>zeta_i</a:t>
            </a:r>
            <a:r>
              <a:rPr lang="en-US" dirty="0"/>
              <a:t>?</a:t>
            </a:r>
          </a:p>
          <a:p>
            <a:endParaRPr lang="en-US" dirty="0"/>
          </a:p>
          <a:p>
            <a:r>
              <a:rPr lang="en-US" dirty="0"/>
              <a:t>Let’s suppose we’re training a model to distinguish between 4’s and 9’s.</a:t>
            </a:r>
          </a:p>
          <a:p>
            <a:r>
              <a:rPr lang="en-US" dirty="0"/>
              <a:t>Instead of a single filter, we now have M filters corresponding to the M values of </a:t>
            </a:r>
            <a:r>
              <a:rPr lang="en-US" dirty="0" err="1"/>
              <a:t>zeta_i</a:t>
            </a:r>
            <a:r>
              <a:rPr lang="en-US" dirty="0"/>
              <a:t>.</a:t>
            </a:r>
          </a:p>
          <a:p>
            <a:endParaRPr lang="en-US" dirty="0"/>
          </a:p>
          <a:p>
            <a:r>
              <a:rPr lang="en-US" dirty="0"/>
              <a:t>Each of them has the ability to learn a distinct way of writing a 4, or even a smaller shape representing a small part of a 4</a:t>
            </a:r>
          </a:p>
          <a:p>
            <a:endParaRPr lang="en-US" dirty="0"/>
          </a:p>
          <a:p>
            <a:r>
              <a:rPr lang="en-US" dirty="0"/>
              <a:t>The second layer of the model – the layer connecting </a:t>
            </a:r>
            <a:r>
              <a:rPr lang="en-US" dirty="0" err="1"/>
              <a:t>zeta_i</a:t>
            </a:r>
            <a:r>
              <a:rPr lang="en-US" dirty="0"/>
              <a:t> to </a:t>
            </a:r>
            <a:r>
              <a:rPr lang="en-US" dirty="0" err="1"/>
              <a:t>p_i</a:t>
            </a:r>
            <a:r>
              <a:rPr lang="en-US" dirty="0"/>
              <a:t> – can then learn that when specific </a:t>
            </a:r>
            <a:r>
              <a:rPr lang="en-US" dirty="0" err="1"/>
              <a:t>zeta_i</a:t>
            </a:r>
            <a:r>
              <a:rPr lang="en-US" dirty="0"/>
              <a:t> values are large – indicating that their filter strongly matches x – then the image is highly likely to be a four.</a:t>
            </a:r>
          </a:p>
          <a:p>
            <a:r>
              <a:rPr lang="en-US" dirty="0"/>
              <a:t>We get M distinct sub-models, each of them specializing in identifying one very specific shape within the image. The final prediction about </a:t>
            </a:r>
            <a:r>
              <a:rPr lang="en-US" dirty="0" err="1"/>
              <a:t>p_i</a:t>
            </a:r>
            <a:r>
              <a:rPr lang="en-US" dirty="0"/>
              <a:t>, then, is based on the weighing all the reports from all of these different specialists.</a:t>
            </a:r>
          </a:p>
        </p:txBody>
      </p:sp>
      <p:sp>
        <p:nvSpPr>
          <p:cNvPr id="4" name="Slide Number Placeholder 3"/>
          <p:cNvSpPr>
            <a:spLocks noGrp="1"/>
          </p:cNvSpPr>
          <p:nvPr>
            <p:ph type="sldNum" sz="quarter" idx="10"/>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26438072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Going back to our ICU example, we noted before that both high blood pressure and low blood pressure are likely to be associated with higher risk of mortality.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But in logistic regression, it can’t be both: either higher blood pressure increases risk, or it decreases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When we extend our logistic regression model to an MLP, however, we have much greater flexibility.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Each element of </a:t>
            </a:r>
            <a:r>
              <a:rPr lang="en-US" sz="1200" dirty="0" err="1"/>
              <a:t>zeta_i</a:t>
            </a:r>
            <a:r>
              <a:rPr lang="en-US" sz="1200" dirty="0"/>
              <a:t> can look for a specific pattern in the predictors – we can think of these patterns as different risk profiles that may be present.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parameters beta_1 corresponding to zeta_1 might match x values consistent with something like sepsis – say, tachycardia and low BP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Zeta_i1, then, reports to subsequent layers the extent to which this sepsis risk profile is present in patient </a:t>
            </a:r>
            <a:r>
              <a:rPr lang="en-US" sz="1200" dirty="0" err="1"/>
              <a:t>i</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parameters beta_2 corresponding to zeta_2 might match x values consistent with a hypertensive emergency, which includes a very high blood pressure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Zeta_i2 will then report the extent to which a hypertensive emergency is present in patient </a:t>
            </a:r>
            <a:r>
              <a:rPr lang="en-US" sz="1200" dirty="0" err="1"/>
              <a:t>i</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Again, we call these </a:t>
            </a:r>
            <a:r>
              <a:rPr lang="en-US" sz="1200" i="0" dirty="0" err="1"/>
              <a:t>zeta_i</a:t>
            </a:r>
            <a:r>
              <a:rPr lang="en-US" sz="1200" i="0" dirty="0"/>
              <a:t> values “latent features”, or a “hidden layer”. But we can think of each of them as reporting on the presence or absence of a specific pattern within the predictors 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Each of the risk profiles is associated, to varying degrees, with mortality.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If zeta_i1 is reporting on sepsis and sepsis is strongly associated with mortality, then b_1 – which connects zeta_i1 to </a:t>
            </a:r>
            <a:r>
              <a:rPr lang="en-US" sz="1200" i="0" dirty="0" err="1"/>
              <a:t>p_i</a:t>
            </a:r>
            <a:r>
              <a:rPr lang="en-US" sz="1200" i="0" dirty="0"/>
              <a:t> – will be large and positive.</a:t>
            </a:r>
          </a:p>
        </p:txBody>
      </p:sp>
      <p:sp>
        <p:nvSpPr>
          <p:cNvPr id="4" name="Slide Number Placeholder 3"/>
          <p:cNvSpPr>
            <a:spLocks noGrp="1"/>
          </p:cNvSpPr>
          <p:nvPr>
            <p:ph type="sldNum" sz="quarter" idx="10"/>
          </p:nvPr>
        </p:nvSpPr>
        <p:spPr/>
        <p:txBody>
          <a:bodyPr/>
          <a:lstStyle/>
          <a:p>
            <a:fld id="{DB333E9F-084A-8543-BC6F-0AE70009C29B}" type="slidenum">
              <a:rPr lang="en-US" smtClean="0"/>
              <a:t>17</a:t>
            </a:fld>
            <a:endParaRPr lang="en-US"/>
          </a:p>
        </p:txBody>
      </p:sp>
    </p:spTree>
    <p:extLst>
      <p:ext uri="{BB962C8B-B14F-4D97-AF65-F5344CB8AC3E}">
        <p14:creationId xmlns:p14="http://schemas.microsoft.com/office/powerpoint/2010/main" val="1191280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again, the idea here is to stack many logistic regression models</a:t>
            </a:r>
          </a:p>
          <a:p>
            <a:r>
              <a:rPr lang="en-US" dirty="0"/>
              <a:t>Each model is looking for a specific pattern in its features</a:t>
            </a:r>
          </a:p>
          <a:p>
            <a:r>
              <a:rPr lang="en-US" dirty="0"/>
              <a:t>And those features could be the original features x – here, zeta connects to these features</a:t>
            </a:r>
          </a:p>
          <a:p>
            <a:r>
              <a:rPr lang="en-US" dirty="0"/>
              <a:t>Or they could be latent features</a:t>
            </a:r>
          </a:p>
          <a:p>
            <a:r>
              <a:rPr lang="en-US" dirty="0"/>
              <a:t>Here, </a:t>
            </a:r>
            <a:r>
              <a:rPr lang="en-US" dirty="0" err="1"/>
              <a:t>p_i</a:t>
            </a:r>
            <a:r>
              <a:rPr lang="en-US" dirty="0"/>
              <a:t> is connected directly to the latent features – the hidden layer – zeta.</a:t>
            </a:r>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1262926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we are not limited to a single layer – we can go as deep as we like</a:t>
            </a:r>
          </a:p>
          <a:p>
            <a:r>
              <a:rPr lang="en-US" dirty="0"/>
              <a:t>As we add more layers, we build a hierarchy of features</a:t>
            </a:r>
          </a:p>
          <a:p>
            <a:r>
              <a:rPr lang="en-US" dirty="0"/>
              <a:t>As we move through the hierarchy, from the original features x to latent features increasingly removed from x, the patterns those features recognize become more and more abstract</a:t>
            </a:r>
          </a:p>
          <a:p>
            <a:r>
              <a:rPr lang="en-US" dirty="0"/>
              <a:t>In the image processing case, features in later layers will be identifying increasingly complex shapes</a:t>
            </a:r>
          </a:p>
          <a:p>
            <a:r>
              <a:rPr lang="en-US" dirty="0"/>
              <a:t>In the ICU case, they might be identifying increasingly complex physiologic profiles or states</a:t>
            </a:r>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177752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Recall our logistic regression model</a:t>
            </a:r>
          </a:p>
          <a:p>
            <a:r>
              <a:rPr lang="en-US" dirty="0"/>
              <a:t>In this model we have features for patient </a:t>
            </a:r>
            <a:r>
              <a:rPr lang="en-US" dirty="0" err="1"/>
              <a:t>x_i</a:t>
            </a:r>
            <a:r>
              <a:rPr lang="en-US" dirty="0"/>
              <a:t>; there are M of them ranging from x_i1 to </a:t>
            </a:r>
            <a:r>
              <a:rPr lang="en-US" dirty="0" err="1"/>
              <a:t>x_iM</a:t>
            </a:r>
            <a:endParaRPr lang="en-US" dirty="0"/>
          </a:p>
          <a:p>
            <a:r>
              <a:rPr lang="en-US" dirty="0"/>
              <a:t>We’re going to multiply each of those features by a corresponding model coefficient</a:t>
            </a:r>
          </a:p>
          <a:p>
            <a:r>
              <a:rPr lang="en-US" dirty="0"/>
              <a:t>We also add a bias term, which we have omitted here to simplify the presentation</a:t>
            </a:r>
          </a:p>
          <a:p>
            <a:r>
              <a:rPr lang="en-US" dirty="0"/>
              <a:t>We then add up all of those terms, which gives us </a:t>
            </a:r>
            <a:r>
              <a:rPr lang="en-US" dirty="0" err="1"/>
              <a:t>z_i</a:t>
            </a:r>
            <a:r>
              <a:rPr lang="en-US" dirty="0"/>
              <a:t>, which we call the log odds</a:t>
            </a:r>
          </a:p>
          <a:p>
            <a:r>
              <a:rPr lang="en-US" dirty="0"/>
              <a:t>We then convert the log odds to the corresponding probability using the logistic, or sigmoid function, denoted by sigma</a:t>
            </a:r>
          </a:p>
          <a:p>
            <a:endParaRPr lang="en-US" dirty="0"/>
          </a:p>
          <a:p>
            <a:r>
              <a:rPr lang="en-US" dirty="0"/>
              <a:t>But remember, from our earlier lecture, that when we do this – when we multiply all the </a:t>
            </a:r>
            <a:r>
              <a:rPr lang="en-US" dirty="0" err="1"/>
              <a:t>x_i</a:t>
            </a:r>
            <a:r>
              <a:rPr lang="en-US" dirty="0"/>
              <a:t> values by the corresponding b’s – the output tells us how much </a:t>
            </a:r>
            <a:r>
              <a:rPr lang="en-US" dirty="0" err="1"/>
              <a:t>x_i</a:t>
            </a:r>
            <a:r>
              <a:rPr lang="en-US" dirty="0"/>
              <a:t> </a:t>
            </a:r>
            <a:r>
              <a:rPr lang="en-US" i="1" dirty="0"/>
              <a:t>looks like </a:t>
            </a:r>
            <a:r>
              <a:rPr lang="en-US" dirty="0"/>
              <a:t>b</a:t>
            </a:r>
          </a:p>
          <a:p>
            <a:r>
              <a:rPr lang="en-US" dirty="0"/>
              <a:t>Thinking of each as a vector, the dot product tells us to what extent </a:t>
            </a:r>
            <a:r>
              <a:rPr lang="en-US" dirty="0" err="1"/>
              <a:t>x_i</a:t>
            </a:r>
            <a:r>
              <a:rPr lang="en-US" dirty="0"/>
              <a:t> points in the direction of b</a:t>
            </a:r>
          </a:p>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2876884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aseline="0" dirty="0"/>
              <a:t>The name “deep learning” comes from the idea that models are deep – they have many layers</a:t>
            </a:r>
          </a:p>
          <a:p>
            <a:endParaRPr lang="en-US" baseline="0" dirty="0"/>
          </a:p>
          <a:p>
            <a:r>
              <a:rPr lang="en-US" baseline="0" dirty="0"/>
              <a:t>These models can be very powerful</a:t>
            </a:r>
          </a:p>
          <a:p>
            <a:r>
              <a:rPr lang="en-US" baseline="0" dirty="0"/>
              <a:t>But it does come at a cost – each fully connected layer contains approximately M1 x M2 parameters, where M1 and M2 are the widths of the layers in question, which need not be the same.</a:t>
            </a:r>
          </a:p>
          <a:p>
            <a:r>
              <a:rPr lang="en-US" baseline="0" dirty="0"/>
              <a:t>These numbers can get large very quickly!</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18505408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For our example problem, shown here, an MLP with one fairly narrow hidden layer is sufficient to give us excellent prediction performance</a:t>
            </a:r>
          </a:p>
          <a:p>
            <a:r>
              <a:rPr lang="en-US" dirty="0"/>
              <a:t>But the decision boundaries we’ll need to classify images effectively, for instance, are much more complicated than this, and will require very deep models.</a:t>
            </a:r>
          </a:p>
        </p:txBody>
      </p:sp>
      <p:sp>
        <p:nvSpPr>
          <p:cNvPr id="4" name="Slide Number Placeholder 3"/>
          <p:cNvSpPr>
            <a:spLocks noGrp="1"/>
          </p:cNvSpPr>
          <p:nvPr>
            <p:ph type="sldNum" sz="quarter" idx="10"/>
          </p:nvPr>
        </p:nvSpPr>
        <p:spPr/>
        <p:txBody>
          <a:bodyPr/>
          <a:lstStyle/>
          <a:p>
            <a:fld id="{DB333E9F-084A-8543-BC6F-0AE70009C29B}" type="slidenum">
              <a:rPr lang="en-US" smtClean="0"/>
              <a:t>21</a:t>
            </a:fld>
            <a:endParaRPr lang="en-US"/>
          </a:p>
        </p:txBody>
      </p:sp>
    </p:spTree>
    <p:extLst>
      <p:ext uri="{BB962C8B-B14F-4D97-AF65-F5344CB8AC3E}">
        <p14:creationId xmlns:p14="http://schemas.microsoft.com/office/powerpoint/2010/main" val="1988509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Going back to our MNIST example, how much does </a:t>
            </a:r>
            <a:r>
              <a:rPr lang="en-US" i="1" dirty="0"/>
              <a:t>extending</a:t>
            </a:r>
            <a:r>
              <a:rPr lang="en-US" i="0" dirty="0"/>
              <a:t> logistic regression to an MLP help us when classifying digits?</a:t>
            </a:r>
          </a:p>
          <a:p>
            <a:r>
              <a:rPr lang="en-US" i="0" dirty="0"/>
              <a:t>As mentioned previously, logistic regression can get us to about 91% accuracy, which is quite good</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22</a:t>
            </a:fld>
            <a:endParaRPr lang="en-US"/>
          </a:p>
        </p:txBody>
      </p:sp>
    </p:spTree>
    <p:extLst>
      <p:ext uri="{BB962C8B-B14F-4D97-AF65-F5344CB8AC3E}">
        <p14:creationId xmlns:p14="http://schemas.microsoft.com/office/powerpoint/2010/main" val="409250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by introducing a single hidden layer – using an MLP with one hidden layer – we immediately jump up to 96% accuracy.</a:t>
            </a:r>
          </a:p>
          <a:p>
            <a:r>
              <a:rPr lang="en-US" dirty="0"/>
              <a:t>And if you don’t think this is a big difference, think about an ATM that sometimes gave you only $400 dollars instead of the $900 you really deposited – it can happen 9% of the time or 4% of the time – you get to choose.</a:t>
            </a:r>
          </a:p>
        </p:txBody>
      </p:sp>
      <p:sp>
        <p:nvSpPr>
          <p:cNvPr id="4" name="Slide Number Placeholder 3"/>
          <p:cNvSpPr>
            <a:spLocks noGrp="1"/>
          </p:cNvSpPr>
          <p:nvPr>
            <p:ph type="sldNum" sz="quarter" idx="10"/>
          </p:nvPr>
        </p:nvSpPr>
        <p:spPr/>
        <p:txBody>
          <a:bodyPr/>
          <a:lstStyle/>
          <a:p>
            <a:fld id="{DB333E9F-084A-8543-BC6F-0AE70009C29B}" type="slidenum">
              <a:rPr lang="en-US" smtClean="0"/>
              <a:t>23</a:t>
            </a:fld>
            <a:endParaRPr lang="en-US"/>
          </a:p>
        </p:txBody>
      </p:sp>
    </p:spTree>
    <p:extLst>
      <p:ext uri="{BB962C8B-B14F-4D97-AF65-F5344CB8AC3E}">
        <p14:creationId xmlns:p14="http://schemas.microsoft.com/office/powerpoint/2010/main" val="226077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&amp; see you next time.</a:t>
            </a:r>
          </a:p>
        </p:txBody>
      </p:sp>
      <p:sp>
        <p:nvSpPr>
          <p:cNvPr id="4" name="Slide Number Placeholder 3"/>
          <p:cNvSpPr>
            <a:spLocks noGrp="1"/>
          </p:cNvSpPr>
          <p:nvPr>
            <p:ph type="sldNum" sz="quarter" idx="5"/>
          </p:nvPr>
        </p:nvSpPr>
        <p:spPr/>
        <p:txBody>
          <a:bodyPr/>
          <a:lstStyle/>
          <a:p>
            <a:fld id="{77EC36FA-DBBA-6141-8519-EF3DFAEADE3B}" type="slidenum">
              <a:rPr lang="en-US" smtClean="0"/>
              <a:t>24</a:t>
            </a:fld>
            <a:endParaRPr lang="en-US"/>
          </a:p>
        </p:txBody>
      </p:sp>
    </p:spTree>
    <p:extLst>
      <p:ext uri="{BB962C8B-B14F-4D97-AF65-F5344CB8AC3E}">
        <p14:creationId xmlns:p14="http://schemas.microsoft.com/office/powerpoint/2010/main" val="3002365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since our model only cares about how much </a:t>
            </a:r>
            <a:r>
              <a:rPr lang="en-US" dirty="0" err="1"/>
              <a:t>x_i</a:t>
            </a:r>
            <a:r>
              <a:rPr lang="en-US" dirty="0"/>
              <a:t> points in the b direction, our decision boundary is the hyperplane perpendicular to b</a:t>
            </a:r>
          </a:p>
          <a:p>
            <a:endParaRPr lang="en-US" dirty="0"/>
          </a:p>
          <a:p>
            <a:r>
              <a:rPr lang="en-US" dirty="0"/>
              <a:t>The image on this slide allows us to visualize the decision boundary.</a:t>
            </a:r>
          </a:p>
          <a:p>
            <a:r>
              <a:rPr lang="en-US" dirty="0"/>
              <a:t>In places where the background is red, the logistic regression model predicts that with &gt;50% probability, a point in that location will be red</a:t>
            </a:r>
          </a:p>
          <a:p>
            <a:r>
              <a:rPr lang="en-US" dirty="0"/>
              <a:t>In places where the background is blue, the logistic regression model predicts that with &gt;50% probability, a point in that location will be blue</a:t>
            </a:r>
          </a:p>
          <a:p>
            <a:r>
              <a:rPr lang="en-US" dirty="0"/>
              <a:t>The darker the shade, the more confident the model is in its predictions</a:t>
            </a:r>
          </a:p>
          <a:p>
            <a:endParaRPr lang="en-US" dirty="0"/>
          </a:p>
          <a:p>
            <a:r>
              <a:rPr lang="en-US" dirty="0"/>
              <a:t>Assuming we use a threshold of 50%, or .5, the model will predict that in regions with blue background, points will be blue; and that in regions with red background, points will be red.</a:t>
            </a:r>
          </a:p>
          <a:p>
            <a:r>
              <a:rPr lang="en-US" dirty="0"/>
              <a:t>And no matter what threshold we choose, the boundary between predicting red and predicting blue will be a line.</a:t>
            </a:r>
          </a:p>
          <a:p>
            <a:endParaRPr lang="en-US" dirty="0"/>
          </a:p>
          <a:p>
            <a:r>
              <a:rPr lang="en-US" dirty="0"/>
              <a:t>But clearly, this boundary is far from perfect: we have blue points on red background and vice versa; there are many examples for which logistic regression will perform poorly..</a:t>
            </a:r>
          </a:p>
          <a:p>
            <a:endParaRPr lang="en-US" dirty="0"/>
          </a:p>
          <a:p>
            <a:r>
              <a:rPr lang="en-US" dirty="0"/>
              <a:t>Now, I hope some of the explanations I’ve given here are helpful, but what really matters is this: logistic regression by its nature always gives us a linear decision boundary. But in practice, this often isn’t good enough.</a:t>
            </a:r>
          </a:p>
        </p:txBody>
      </p:sp>
      <p:sp>
        <p:nvSpPr>
          <p:cNvPr id="4" name="Slide Number Placeholder 3"/>
          <p:cNvSpPr>
            <a:spLocks noGrp="1"/>
          </p:cNvSpPr>
          <p:nvPr>
            <p:ph type="sldNum" sz="quarter" idx="10"/>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2748163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What we’d like to have, in contrast, is a more flexible decision boundary. This is exactly what we’ll get by extending logistic regression to the multilayer perceptron, or MLP. In contrast to the previous figure, we see here that when we train an MLP to classify these points, it is highly effective – it learns a non-linear decision boundary that separates the red and blue groups quite well</a:t>
            </a:r>
          </a:p>
        </p:txBody>
      </p:sp>
      <p:sp>
        <p:nvSpPr>
          <p:cNvPr id="4" name="Slide Number Placeholder 3"/>
          <p:cNvSpPr>
            <a:spLocks noGrp="1"/>
          </p:cNvSpPr>
          <p:nvPr>
            <p:ph type="sldNum" sz="quarter" idx="10"/>
          </p:nvPr>
        </p:nvSpPr>
        <p:spPr/>
        <p:txBody>
          <a:bodyPr/>
          <a:lstStyle/>
          <a:p>
            <a:fld id="{DB333E9F-084A-8543-BC6F-0AE70009C29B}" type="slidenum">
              <a:rPr lang="en-US" smtClean="0"/>
              <a:t>4</a:t>
            </a:fld>
            <a:endParaRPr lang="en-US"/>
          </a:p>
        </p:txBody>
      </p:sp>
    </p:spTree>
    <p:extLst>
      <p:ext uri="{BB962C8B-B14F-4D97-AF65-F5344CB8AC3E}">
        <p14:creationId xmlns:p14="http://schemas.microsoft.com/office/powerpoint/2010/main" val="79260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let’s get to it.</a:t>
            </a:r>
          </a:p>
          <a:p>
            <a:r>
              <a:rPr lang="en-US" dirty="0"/>
              <a:t>Returning to our logistic regression model, we’re going to make yet another simplification to our diagram</a:t>
            </a:r>
          </a:p>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1732815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Instead of showing that sigmoid each time, we’re going to remove it, so that when you see nodes connected as above, remember that there are in fact two steps: first, the linear part, and second, the sigmoid. But we’re going to leave off the sigmoid in our diagrams – we’re doing this only because it allows us to fit more complicated graphs on the page without making things too small.</a:t>
            </a:r>
          </a:p>
        </p:txBody>
      </p:sp>
      <p:sp>
        <p:nvSpPr>
          <p:cNvPr id="4" name="Slide Number Placeholder 3"/>
          <p:cNvSpPr>
            <a:spLocks noGrp="1"/>
          </p:cNvSpPr>
          <p:nvPr>
            <p:ph type="sldNum" sz="quarter" idx="10"/>
          </p:nvPr>
        </p:nvSpPr>
        <p:spPr/>
        <p:txBody>
          <a:bodyPr/>
          <a:lstStyle/>
          <a:p>
            <a:fld id="{DB333E9F-084A-8543-BC6F-0AE70009C29B}" type="slidenum">
              <a:rPr lang="en-US" smtClean="0"/>
              <a:t>6</a:t>
            </a:fld>
            <a:endParaRPr lang="en-US"/>
          </a:p>
        </p:txBody>
      </p:sp>
    </p:spTree>
    <p:extLst>
      <p:ext uri="{BB962C8B-B14F-4D97-AF65-F5344CB8AC3E}">
        <p14:creationId xmlns:p14="http://schemas.microsoft.com/office/powerpoint/2010/main" val="3317971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again, we have our standard logistic regression model.</a:t>
            </a:r>
          </a:p>
          <a:p>
            <a:endParaRPr lang="en-US" dirty="0"/>
          </a:p>
          <a:p>
            <a:r>
              <a:rPr lang="en-US" dirty="0"/>
              <a:t>But this time, we’re going to suppose that we have a set of latent features zeta – these are features derived, in some way we haven’t determined yet, from the original features x. We don’t know how they’re derived – we can suppose that some other equation is used to produce zeta from x.</a:t>
            </a:r>
          </a:p>
          <a:p>
            <a:endParaRPr lang="en-US" dirty="0"/>
          </a:p>
          <a:p>
            <a:r>
              <a:rPr lang="en-US" dirty="0"/>
              <a:t>Now regardless of where those zeta are coming from, we’re going to use zeta, rather than x, to make our predictions. We’re going to perform logistic regression on zeta, and we’ll worry about where zeta comes from later.</a:t>
            </a:r>
          </a:p>
          <a:p>
            <a:r>
              <a:rPr lang="en-US" dirty="0"/>
              <a:t>So, fine – we know how to do this – it’s the same process we’ve considered before – based on examples of pairs of zeta and y, we’ll find the values of b that allow us to make good predictions for y</a:t>
            </a:r>
          </a:p>
        </p:txBody>
      </p:sp>
      <p:sp>
        <p:nvSpPr>
          <p:cNvPr id="4" name="Slide Number Placeholder 3"/>
          <p:cNvSpPr>
            <a:spLocks noGrp="1"/>
          </p:cNvSpPr>
          <p:nvPr>
            <p:ph type="sldNum" sz="quarter" idx="10"/>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27036853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the question then becomes: where are we getting zeta?</a:t>
            </a:r>
          </a:p>
          <a:p>
            <a:endParaRPr lang="en-US" dirty="0"/>
          </a:p>
          <a:p>
            <a:r>
              <a:rPr lang="en-US" dirty="0"/>
              <a:t>This is where the idea of the “stacked” logistic regression comes in:</a:t>
            </a:r>
          </a:p>
          <a:p>
            <a:r>
              <a:rPr lang="en-US" dirty="0"/>
              <a:t>Each element of zeta will be the output of its own logistic regression model in which x are the features, and that element of zeta is the predicted value</a:t>
            </a:r>
          </a:p>
          <a:p>
            <a:endParaRPr lang="en-US" dirty="0"/>
          </a:p>
          <a:p>
            <a:r>
              <a:rPr lang="en-US" dirty="0"/>
              <a:t>As an equation, we can see above that </a:t>
            </a:r>
            <a:r>
              <a:rPr lang="en-US" dirty="0" err="1"/>
              <a:t>zeta_iM</a:t>
            </a:r>
            <a:r>
              <a:rPr lang="en-US" dirty="0"/>
              <a:t> is obtained by taking the dot product of x and a new parameter vector </a:t>
            </a:r>
            <a:r>
              <a:rPr lang="en-US" dirty="0" err="1"/>
              <a:t>beta_M</a:t>
            </a:r>
            <a:r>
              <a:rPr lang="en-US" dirty="0"/>
              <a:t>, adding a bias, and applying the logistic function – again, this is the logistic model we’ve been studying.</a:t>
            </a:r>
          </a:p>
          <a:p>
            <a:endParaRPr lang="en-US" dirty="0"/>
          </a:p>
          <a:p>
            <a:r>
              <a:rPr lang="en-US" dirty="0"/>
              <a:t>Now, since there are M values of </a:t>
            </a:r>
            <a:r>
              <a:rPr lang="en-US" dirty="0" err="1"/>
              <a:t>zeta_i</a:t>
            </a:r>
            <a:r>
              <a:rPr lang="en-US" dirty="0"/>
              <a:t>, each with its own logistic model, it’ll actually require M logistic regression models to connect </a:t>
            </a:r>
            <a:r>
              <a:rPr lang="en-US" dirty="0" err="1"/>
              <a:t>x_i</a:t>
            </a:r>
            <a:r>
              <a:rPr lang="en-US" dirty="0"/>
              <a:t> to </a:t>
            </a:r>
            <a:r>
              <a:rPr lang="en-US" dirty="0" err="1"/>
              <a:t>zeta_i</a:t>
            </a:r>
            <a:r>
              <a:rPr lang="en-US" dirty="0"/>
              <a:t>!</a:t>
            </a:r>
          </a:p>
        </p:txBody>
      </p:sp>
      <p:sp>
        <p:nvSpPr>
          <p:cNvPr id="4" name="Slide Number Placeholder 3"/>
          <p:cNvSpPr>
            <a:spLocks noGrp="1"/>
          </p:cNvSpPr>
          <p:nvPr>
            <p:ph type="sldNum" sz="quarter" idx="10"/>
          </p:nvPr>
        </p:nvSpPr>
        <p:spPr/>
        <p:txBody>
          <a:bodyPr/>
          <a:lstStyle/>
          <a:p>
            <a:fld id="{DB333E9F-084A-8543-BC6F-0AE70009C29B}" type="slidenum">
              <a:rPr lang="en-US" smtClean="0"/>
              <a:t>8</a:t>
            </a:fld>
            <a:endParaRPr lang="en-US"/>
          </a:p>
        </p:txBody>
      </p:sp>
    </p:spTree>
    <p:extLst>
      <p:ext uri="{BB962C8B-B14F-4D97-AF65-F5344CB8AC3E}">
        <p14:creationId xmlns:p14="http://schemas.microsoft.com/office/powerpoint/2010/main" val="3089209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 have one logistic regression model for zeta_i1, another for zeta_i2, and so on -- these models have parameter vectors beta_1, beta_2, etc.</a:t>
            </a:r>
          </a:p>
          <a:p>
            <a:r>
              <a:rPr lang="en-US" dirty="0"/>
              <a:t>If we put all those parameter vectors together, we get a matrix with that contains M^2 elements corresponding to the M^2 pairs of elements in </a:t>
            </a:r>
            <a:r>
              <a:rPr lang="en-US" dirty="0" err="1"/>
              <a:t>x_i</a:t>
            </a:r>
            <a:r>
              <a:rPr lang="en-US" dirty="0"/>
              <a:t> and </a:t>
            </a:r>
            <a:r>
              <a:rPr lang="en-US" dirty="0" err="1"/>
              <a:t>zeta_i</a:t>
            </a:r>
            <a:r>
              <a:rPr lang="en-US" dirty="0"/>
              <a:t>.</a:t>
            </a:r>
          </a:p>
          <a:p>
            <a:r>
              <a:rPr lang="en-US" dirty="0"/>
              <a:t>Since we have a parameter for each of these pairs – in other words, there is an arrow connecting each element of </a:t>
            </a:r>
            <a:r>
              <a:rPr lang="en-US" dirty="0" err="1"/>
              <a:t>x_i</a:t>
            </a:r>
            <a:r>
              <a:rPr lang="en-US" dirty="0"/>
              <a:t> to each element of </a:t>
            </a:r>
            <a:r>
              <a:rPr lang="en-US" dirty="0" err="1"/>
              <a:t>zeta_i</a:t>
            </a:r>
            <a:r>
              <a:rPr lang="en-US" dirty="0"/>
              <a:t> – we say that </a:t>
            </a:r>
            <a:r>
              <a:rPr lang="en-US" dirty="0" err="1"/>
              <a:t>x_i</a:t>
            </a:r>
            <a:r>
              <a:rPr lang="en-US" dirty="0"/>
              <a:t> and </a:t>
            </a:r>
            <a:r>
              <a:rPr lang="en-US" dirty="0" err="1"/>
              <a:t>zeta_i</a:t>
            </a:r>
            <a:r>
              <a:rPr lang="en-US" dirty="0"/>
              <a:t> are “fully-connected”</a:t>
            </a:r>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333779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2E9E7-C297-0548-83FE-519EFA7725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265ABB0-B43C-D940-A767-2F05E6C115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975FC5-1AB7-0E46-A34D-B4E3727CF8D4}"/>
              </a:ext>
            </a:extLst>
          </p:cNvPr>
          <p:cNvSpPr>
            <a:spLocks noGrp="1"/>
          </p:cNvSpPr>
          <p:nvPr>
            <p:ph type="dt" sz="half" idx="10"/>
          </p:nvPr>
        </p:nvSpPr>
        <p:spPr/>
        <p:txBody>
          <a:bodyPr/>
          <a:lstStyle/>
          <a:p>
            <a:fld id="{90B15CD7-F30A-1849-AF44-44760E73158E}" type="datetimeFigureOut">
              <a:rPr lang="en-US" smtClean="0"/>
              <a:t>5/4/21</a:t>
            </a:fld>
            <a:endParaRPr lang="en-US"/>
          </a:p>
        </p:txBody>
      </p:sp>
      <p:sp>
        <p:nvSpPr>
          <p:cNvPr id="5" name="Footer Placeholder 4">
            <a:extLst>
              <a:ext uri="{FF2B5EF4-FFF2-40B4-BE49-F238E27FC236}">
                <a16:creationId xmlns:a16="http://schemas.microsoft.com/office/drawing/2014/main" id="{496787EC-D901-0B47-BA52-B9D0C7452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FD7EA7-1BE2-FF4F-AFE4-9A0BCE5A90F6}"/>
              </a:ext>
            </a:extLst>
          </p:cNvPr>
          <p:cNvSpPr>
            <a:spLocks noGrp="1"/>
          </p:cNvSpPr>
          <p:nvPr>
            <p:ph type="sldNum" sz="quarter" idx="12"/>
          </p:nvPr>
        </p:nvSpPr>
        <p:spPr/>
        <p:txBody>
          <a:bodyPr/>
          <a:lstStyle/>
          <a:p>
            <a:fld id="{4C7E61E3-801D-6041-BA3A-8CFA5110F9E7}" type="slidenum">
              <a:rPr lang="en-US" smtClean="0"/>
              <a:t>‹#›</a:t>
            </a:fld>
            <a:endParaRPr lang="en-US"/>
          </a:p>
        </p:txBody>
      </p:sp>
    </p:spTree>
    <p:extLst>
      <p:ext uri="{BB962C8B-B14F-4D97-AF65-F5344CB8AC3E}">
        <p14:creationId xmlns:p14="http://schemas.microsoft.com/office/powerpoint/2010/main" val="40238624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FC0FF-8DBC-214D-9C2D-3D55853318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EAF8D3-C770-0549-9D56-2B326700DD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F5A44A-4635-FA4D-996E-2852F8884431}"/>
              </a:ext>
            </a:extLst>
          </p:cNvPr>
          <p:cNvSpPr>
            <a:spLocks noGrp="1"/>
          </p:cNvSpPr>
          <p:nvPr>
            <p:ph type="dt" sz="half" idx="10"/>
          </p:nvPr>
        </p:nvSpPr>
        <p:spPr/>
        <p:txBody>
          <a:bodyPr/>
          <a:lstStyle/>
          <a:p>
            <a:fld id="{90B15CD7-F30A-1849-AF44-44760E73158E}" type="datetimeFigureOut">
              <a:rPr lang="en-US" smtClean="0"/>
              <a:t>5/4/21</a:t>
            </a:fld>
            <a:endParaRPr lang="en-US"/>
          </a:p>
        </p:txBody>
      </p:sp>
      <p:sp>
        <p:nvSpPr>
          <p:cNvPr id="5" name="Footer Placeholder 4">
            <a:extLst>
              <a:ext uri="{FF2B5EF4-FFF2-40B4-BE49-F238E27FC236}">
                <a16:creationId xmlns:a16="http://schemas.microsoft.com/office/drawing/2014/main" id="{B6053E90-A558-114A-B15F-BA8EAE2851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D90948-4115-0442-AF74-72283BF2CEEC}"/>
              </a:ext>
            </a:extLst>
          </p:cNvPr>
          <p:cNvSpPr>
            <a:spLocks noGrp="1"/>
          </p:cNvSpPr>
          <p:nvPr>
            <p:ph type="sldNum" sz="quarter" idx="12"/>
          </p:nvPr>
        </p:nvSpPr>
        <p:spPr/>
        <p:txBody>
          <a:bodyPr/>
          <a:lstStyle/>
          <a:p>
            <a:fld id="{4C7E61E3-801D-6041-BA3A-8CFA5110F9E7}" type="slidenum">
              <a:rPr lang="en-US" smtClean="0"/>
              <a:t>‹#›</a:t>
            </a:fld>
            <a:endParaRPr lang="en-US"/>
          </a:p>
        </p:txBody>
      </p:sp>
    </p:spTree>
    <p:extLst>
      <p:ext uri="{BB962C8B-B14F-4D97-AF65-F5344CB8AC3E}">
        <p14:creationId xmlns:p14="http://schemas.microsoft.com/office/powerpoint/2010/main" val="4282876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605D33-64F9-DA4F-8227-66DB9A0689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495BDA-4232-F340-98CD-AF6FDB17D8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FC17F8-0754-A741-B178-7CE9383C818A}"/>
              </a:ext>
            </a:extLst>
          </p:cNvPr>
          <p:cNvSpPr>
            <a:spLocks noGrp="1"/>
          </p:cNvSpPr>
          <p:nvPr>
            <p:ph type="dt" sz="half" idx="10"/>
          </p:nvPr>
        </p:nvSpPr>
        <p:spPr/>
        <p:txBody>
          <a:bodyPr/>
          <a:lstStyle/>
          <a:p>
            <a:fld id="{90B15CD7-F30A-1849-AF44-44760E73158E}" type="datetimeFigureOut">
              <a:rPr lang="en-US" smtClean="0"/>
              <a:t>5/4/21</a:t>
            </a:fld>
            <a:endParaRPr lang="en-US"/>
          </a:p>
        </p:txBody>
      </p:sp>
      <p:sp>
        <p:nvSpPr>
          <p:cNvPr id="5" name="Footer Placeholder 4">
            <a:extLst>
              <a:ext uri="{FF2B5EF4-FFF2-40B4-BE49-F238E27FC236}">
                <a16:creationId xmlns:a16="http://schemas.microsoft.com/office/drawing/2014/main" id="{1961947C-C364-974F-9818-7AE59FCCED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19FAEA-F1A3-564B-9D01-554772B86E77}"/>
              </a:ext>
            </a:extLst>
          </p:cNvPr>
          <p:cNvSpPr>
            <a:spLocks noGrp="1"/>
          </p:cNvSpPr>
          <p:nvPr>
            <p:ph type="sldNum" sz="quarter" idx="12"/>
          </p:nvPr>
        </p:nvSpPr>
        <p:spPr/>
        <p:txBody>
          <a:bodyPr/>
          <a:lstStyle/>
          <a:p>
            <a:fld id="{4C7E61E3-801D-6041-BA3A-8CFA5110F9E7}" type="slidenum">
              <a:rPr lang="en-US" smtClean="0"/>
              <a:t>‹#›</a:t>
            </a:fld>
            <a:endParaRPr lang="en-US"/>
          </a:p>
        </p:txBody>
      </p:sp>
    </p:spTree>
    <p:extLst>
      <p:ext uri="{BB962C8B-B14F-4D97-AF65-F5344CB8AC3E}">
        <p14:creationId xmlns:p14="http://schemas.microsoft.com/office/powerpoint/2010/main" val="2543742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BF131-C484-2444-8B42-30084E6F27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17258E-DEE6-4343-998E-5910836E22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E8B39D-4B21-F44D-B052-75D9C86A9DB6}"/>
              </a:ext>
            </a:extLst>
          </p:cNvPr>
          <p:cNvSpPr>
            <a:spLocks noGrp="1"/>
          </p:cNvSpPr>
          <p:nvPr>
            <p:ph type="dt" sz="half" idx="10"/>
          </p:nvPr>
        </p:nvSpPr>
        <p:spPr/>
        <p:txBody>
          <a:bodyPr/>
          <a:lstStyle/>
          <a:p>
            <a:fld id="{90B15CD7-F30A-1849-AF44-44760E73158E}" type="datetimeFigureOut">
              <a:rPr lang="en-US" smtClean="0"/>
              <a:t>5/4/21</a:t>
            </a:fld>
            <a:endParaRPr lang="en-US"/>
          </a:p>
        </p:txBody>
      </p:sp>
      <p:sp>
        <p:nvSpPr>
          <p:cNvPr id="5" name="Footer Placeholder 4">
            <a:extLst>
              <a:ext uri="{FF2B5EF4-FFF2-40B4-BE49-F238E27FC236}">
                <a16:creationId xmlns:a16="http://schemas.microsoft.com/office/drawing/2014/main" id="{AE2AF6CC-FE33-EE4D-BF76-7612A13E6E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46E0A9-6106-E745-977C-E2E4D6453618}"/>
              </a:ext>
            </a:extLst>
          </p:cNvPr>
          <p:cNvSpPr>
            <a:spLocks noGrp="1"/>
          </p:cNvSpPr>
          <p:nvPr>
            <p:ph type="sldNum" sz="quarter" idx="12"/>
          </p:nvPr>
        </p:nvSpPr>
        <p:spPr/>
        <p:txBody>
          <a:bodyPr/>
          <a:lstStyle/>
          <a:p>
            <a:fld id="{4C7E61E3-801D-6041-BA3A-8CFA5110F9E7}" type="slidenum">
              <a:rPr lang="en-US" smtClean="0"/>
              <a:t>‹#›</a:t>
            </a:fld>
            <a:endParaRPr lang="en-US"/>
          </a:p>
        </p:txBody>
      </p:sp>
    </p:spTree>
    <p:extLst>
      <p:ext uri="{BB962C8B-B14F-4D97-AF65-F5344CB8AC3E}">
        <p14:creationId xmlns:p14="http://schemas.microsoft.com/office/powerpoint/2010/main" val="915320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E20DF-4BDD-084C-8B7A-E19FD5E34E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921C9F-679A-2145-920F-D2A5496CCB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FECE203-3DB3-854B-AB39-90E9A9809EA1}"/>
              </a:ext>
            </a:extLst>
          </p:cNvPr>
          <p:cNvSpPr>
            <a:spLocks noGrp="1"/>
          </p:cNvSpPr>
          <p:nvPr>
            <p:ph type="dt" sz="half" idx="10"/>
          </p:nvPr>
        </p:nvSpPr>
        <p:spPr/>
        <p:txBody>
          <a:bodyPr/>
          <a:lstStyle/>
          <a:p>
            <a:fld id="{90B15CD7-F30A-1849-AF44-44760E73158E}" type="datetimeFigureOut">
              <a:rPr lang="en-US" smtClean="0"/>
              <a:t>5/4/21</a:t>
            </a:fld>
            <a:endParaRPr lang="en-US"/>
          </a:p>
        </p:txBody>
      </p:sp>
      <p:sp>
        <p:nvSpPr>
          <p:cNvPr id="5" name="Footer Placeholder 4">
            <a:extLst>
              <a:ext uri="{FF2B5EF4-FFF2-40B4-BE49-F238E27FC236}">
                <a16:creationId xmlns:a16="http://schemas.microsoft.com/office/drawing/2014/main" id="{43B3BC5E-30F6-C84D-B476-8EEB71431B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5A8932-99E2-4648-81E1-F845E60C624D}"/>
              </a:ext>
            </a:extLst>
          </p:cNvPr>
          <p:cNvSpPr>
            <a:spLocks noGrp="1"/>
          </p:cNvSpPr>
          <p:nvPr>
            <p:ph type="sldNum" sz="quarter" idx="12"/>
          </p:nvPr>
        </p:nvSpPr>
        <p:spPr/>
        <p:txBody>
          <a:bodyPr/>
          <a:lstStyle/>
          <a:p>
            <a:fld id="{4C7E61E3-801D-6041-BA3A-8CFA5110F9E7}" type="slidenum">
              <a:rPr lang="en-US" smtClean="0"/>
              <a:t>‹#›</a:t>
            </a:fld>
            <a:endParaRPr lang="en-US"/>
          </a:p>
        </p:txBody>
      </p:sp>
    </p:spTree>
    <p:extLst>
      <p:ext uri="{BB962C8B-B14F-4D97-AF65-F5344CB8AC3E}">
        <p14:creationId xmlns:p14="http://schemas.microsoft.com/office/powerpoint/2010/main" val="3405391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0EEE-A066-A847-9DCA-7132CFF7D3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2A88B6-37A1-8A44-97D0-3896241BDAD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B341F3-CA4F-F042-BB69-32137FFAB3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7D5E93-6851-454F-BDAD-BB15BBDD74AB}"/>
              </a:ext>
            </a:extLst>
          </p:cNvPr>
          <p:cNvSpPr>
            <a:spLocks noGrp="1"/>
          </p:cNvSpPr>
          <p:nvPr>
            <p:ph type="dt" sz="half" idx="10"/>
          </p:nvPr>
        </p:nvSpPr>
        <p:spPr/>
        <p:txBody>
          <a:bodyPr/>
          <a:lstStyle/>
          <a:p>
            <a:fld id="{90B15CD7-F30A-1849-AF44-44760E73158E}" type="datetimeFigureOut">
              <a:rPr lang="en-US" smtClean="0"/>
              <a:t>5/4/21</a:t>
            </a:fld>
            <a:endParaRPr lang="en-US"/>
          </a:p>
        </p:txBody>
      </p:sp>
      <p:sp>
        <p:nvSpPr>
          <p:cNvPr id="6" name="Footer Placeholder 5">
            <a:extLst>
              <a:ext uri="{FF2B5EF4-FFF2-40B4-BE49-F238E27FC236}">
                <a16:creationId xmlns:a16="http://schemas.microsoft.com/office/drawing/2014/main" id="{4183D430-1E19-DD43-8BA2-3F764B25B1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A9CD9E-5313-2441-A165-A8FE348482FE}"/>
              </a:ext>
            </a:extLst>
          </p:cNvPr>
          <p:cNvSpPr>
            <a:spLocks noGrp="1"/>
          </p:cNvSpPr>
          <p:nvPr>
            <p:ph type="sldNum" sz="quarter" idx="12"/>
          </p:nvPr>
        </p:nvSpPr>
        <p:spPr/>
        <p:txBody>
          <a:bodyPr/>
          <a:lstStyle/>
          <a:p>
            <a:fld id="{4C7E61E3-801D-6041-BA3A-8CFA5110F9E7}" type="slidenum">
              <a:rPr lang="en-US" smtClean="0"/>
              <a:t>‹#›</a:t>
            </a:fld>
            <a:endParaRPr lang="en-US"/>
          </a:p>
        </p:txBody>
      </p:sp>
    </p:spTree>
    <p:extLst>
      <p:ext uri="{BB962C8B-B14F-4D97-AF65-F5344CB8AC3E}">
        <p14:creationId xmlns:p14="http://schemas.microsoft.com/office/powerpoint/2010/main" val="2433258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26207-7907-7C44-A418-85BE6ED1115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5DA2E9-5E25-5748-8F0B-39F1F7703D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6EBEB5-6814-314B-9A56-4AA6A502FB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564A51-1E86-DE4D-9696-90326B2D0E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C4D87D1-A085-C248-B6AF-C07E9E2F975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976633-B872-A34D-BBA1-5950BB94BCB6}"/>
              </a:ext>
            </a:extLst>
          </p:cNvPr>
          <p:cNvSpPr>
            <a:spLocks noGrp="1"/>
          </p:cNvSpPr>
          <p:nvPr>
            <p:ph type="dt" sz="half" idx="10"/>
          </p:nvPr>
        </p:nvSpPr>
        <p:spPr/>
        <p:txBody>
          <a:bodyPr/>
          <a:lstStyle/>
          <a:p>
            <a:fld id="{90B15CD7-F30A-1849-AF44-44760E73158E}" type="datetimeFigureOut">
              <a:rPr lang="en-US" smtClean="0"/>
              <a:t>5/4/21</a:t>
            </a:fld>
            <a:endParaRPr lang="en-US"/>
          </a:p>
        </p:txBody>
      </p:sp>
      <p:sp>
        <p:nvSpPr>
          <p:cNvPr id="8" name="Footer Placeholder 7">
            <a:extLst>
              <a:ext uri="{FF2B5EF4-FFF2-40B4-BE49-F238E27FC236}">
                <a16:creationId xmlns:a16="http://schemas.microsoft.com/office/drawing/2014/main" id="{59B857B3-3ECB-1145-8D04-C7DF8AE57F3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58E6954-15E3-6C41-8745-C8DD1606EA2B}"/>
              </a:ext>
            </a:extLst>
          </p:cNvPr>
          <p:cNvSpPr>
            <a:spLocks noGrp="1"/>
          </p:cNvSpPr>
          <p:nvPr>
            <p:ph type="sldNum" sz="quarter" idx="12"/>
          </p:nvPr>
        </p:nvSpPr>
        <p:spPr/>
        <p:txBody>
          <a:bodyPr/>
          <a:lstStyle/>
          <a:p>
            <a:fld id="{4C7E61E3-801D-6041-BA3A-8CFA5110F9E7}" type="slidenum">
              <a:rPr lang="en-US" smtClean="0"/>
              <a:t>‹#›</a:t>
            </a:fld>
            <a:endParaRPr lang="en-US"/>
          </a:p>
        </p:txBody>
      </p:sp>
    </p:spTree>
    <p:extLst>
      <p:ext uri="{BB962C8B-B14F-4D97-AF65-F5344CB8AC3E}">
        <p14:creationId xmlns:p14="http://schemas.microsoft.com/office/powerpoint/2010/main" val="42571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CE63D-40A0-4542-B3DB-574E8BC0A3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69282C-0DA0-DE41-A6CC-459D31DF8C7A}"/>
              </a:ext>
            </a:extLst>
          </p:cNvPr>
          <p:cNvSpPr>
            <a:spLocks noGrp="1"/>
          </p:cNvSpPr>
          <p:nvPr>
            <p:ph type="dt" sz="half" idx="10"/>
          </p:nvPr>
        </p:nvSpPr>
        <p:spPr/>
        <p:txBody>
          <a:bodyPr/>
          <a:lstStyle/>
          <a:p>
            <a:fld id="{90B15CD7-F30A-1849-AF44-44760E73158E}" type="datetimeFigureOut">
              <a:rPr lang="en-US" smtClean="0"/>
              <a:t>5/4/21</a:t>
            </a:fld>
            <a:endParaRPr lang="en-US"/>
          </a:p>
        </p:txBody>
      </p:sp>
      <p:sp>
        <p:nvSpPr>
          <p:cNvPr id="4" name="Footer Placeholder 3">
            <a:extLst>
              <a:ext uri="{FF2B5EF4-FFF2-40B4-BE49-F238E27FC236}">
                <a16:creationId xmlns:a16="http://schemas.microsoft.com/office/drawing/2014/main" id="{CBA4B377-A9DB-7344-A2D4-A117E40048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89623D-7B2C-B942-8A4D-67475FF65AE1}"/>
              </a:ext>
            </a:extLst>
          </p:cNvPr>
          <p:cNvSpPr>
            <a:spLocks noGrp="1"/>
          </p:cNvSpPr>
          <p:nvPr>
            <p:ph type="sldNum" sz="quarter" idx="12"/>
          </p:nvPr>
        </p:nvSpPr>
        <p:spPr/>
        <p:txBody>
          <a:bodyPr/>
          <a:lstStyle/>
          <a:p>
            <a:fld id="{4C7E61E3-801D-6041-BA3A-8CFA5110F9E7}" type="slidenum">
              <a:rPr lang="en-US" smtClean="0"/>
              <a:t>‹#›</a:t>
            </a:fld>
            <a:endParaRPr lang="en-US"/>
          </a:p>
        </p:txBody>
      </p:sp>
    </p:spTree>
    <p:extLst>
      <p:ext uri="{BB962C8B-B14F-4D97-AF65-F5344CB8AC3E}">
        <p14:creationId xmlns:p14="http://schemas.microsoft.com/office/powerpoint/2010/main" val="3753903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B3B949-DB42-B84E-A9ED-E56537E68EDF}"/>
              </a:ext>
            </a:extLst>
          </p:cNvPr>
          <p:cNvSpPr>
            <a:spLocks noGrp="1"/>
          </p:cNvSpPr>
          <p:nvPr>
            <p:ph type="dt" sz="half" idx="10"/>
          </p:nvPr>
        </p:nvSpPr>
        <p:spPr/>
        <p:txBody>
          <a:bodyPr/>
          <a:lstStyle/>
          <a:p>
            <a:fld id="{90B15CD7-F30A-1849-AF44-44760E73158E}" type="datetimeFigureOut">
              <a:rPr lang="en-US" smtClean="0"/>
              <a:t>5/4/21</a:t>
            </a:fld>
            <a:endParaRPr lang="en-US"/>
          </a:p>
        </p:txBody>
      </p:sp>
      <p:sp>
        <p:nvSpPr>
          <p:cNvPr id="3" name="Footer Placeholder 2">
            <a:extLst>
              <a:ext uri="{FF2B5EF4-FFF2-40B4-BE49-F238E27FC236}">
                <a16:creationId xmlns:a16="http://schemas.microsoft.com/office/drawing/2014/main" id="{47BEF3B6-9C95-7E4F-B733-5EAE6D5AC8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F87627-C027-7C4F-B7BB-BF6830EFA890}"/>
              </a:ext>
            </a:extLst>
          </p:cNvPr>
          <p:cNvSpPr>
            <a:spLocks noGrp="1"/>
          </p:cNvSpPr>
          <p:nvPr>
            <p:ph type="sldNum" sz="quarter" idx="12"/>
          </p:nvPr>
        </p:nvSpPr>
        <p:spPr/>
        <p:txBody>
          <a:bodyPr/>
          <a:lstStyle/>
          <a:p>
            <a:fld id="{4C7E61E3-801D-6041-BA3A-8CFA5110F9E7}" type="slidenum">
              <a:rPr lang="en-US" smtClean="0"/>
              <a:t>‹#›</a:t>
            </a:fld>
            <a:endParaRPr lang="en-US"/>
          </a:p>
        </p:txBody>
      </p:sp>
    </p:spTree>
    <p:extLst>
      <p:ext uri="{BB962C8B-B14F-4D97-AF65-F5344CB8AC3E}">
        <p14:creationId xmlns:p14="http://schemas.microsoft.com/office/powerpoint/2010/main" val="14110157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A27E8-2AEB-294F-A480-68E3188D62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569405-21ED-CE45-9B04-121C6BA090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FD5023-A4D9-204D-AB71-BBF5E0E8E3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C63DB7-02F4-1142-BD3A-41471B34852C}"/>
              </a:ext>
            </a:extLst>
          </p:cNvPr>
          <p:cNvSpPr>
            <a:spLocks noGrp="1"/>
          </p:cNvSpPr>
          <p:nvPr>
            <p:ph type="dt" sz="half" idx="10"/>
          </p:nvPr>
        </p:nvSpPr>
        <p:spPr/>
        <p:txBody>
          <a:bodyPr/>
          <a:lstStyle/>
          <a:p>
            <a:fld id="{90B15CD7-F30A-1849-AF44-44760E73158E}" type="datetimeFigureOut">
              <a:rPr lang="en-US" smtClean="0"/>
              <a:t>5/4/21</a:t>
            </a:fld>
            <a:endParaRPr lang="en-US"/>
          </a:p>
        </p:txBody>
      </p:sp>
      <p:sp>
        <p:nvSpPr>
          <p:cNvPr id="6" name="Footer Placeholder 5">
            <a:extLst>
              <a:ext uri="{FF2B5EF4-FFF2-40B4-BE49-F238E27FC236}">
                <a16:creationId xmlns:a16="http://schemas.microsoft.com/office/drawing/2014/main" id="{07292F61-941F-7F4F-9C49-FEAE944317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E4608-E399-D545-B211-7EBEEA6525C3}"/>
              </a:ext>
            </a:extLst>
          </p:cNvPr>
          <p:cNvSpPr>
            <a:spLocks noGrp="1"/>
          </p:cNvSpPr>
          <p:nvPr>
            <p:ph type="sldNum" sz="quarter" idx="12"/>
          </p:nvPr>
        </p:nvSpPr>
        <p:spPr/>
        <p:txBody>
          <a:bodyPr/>
          <a:lstStyle/>
          <a:p>
            <a:fld id="{4C7E61E3-801D-6041-BA3A-8CFA5110F9E7}" type="slidenum">
              <a:rPr lang="en-US" smtClean="0"/>
              <a:t>‹#›</a:t>
            </a:fld>
            <a:endParaRPr lang="en-US"/>
          </a:p>
        </p:txBody>
      </p:sp>
    </p:spTree>
    <p:extLst>
      <p:ext uri="{BB962C8B-B14F-4D97-AF65-F5344CB8AC3E}">
        <p14:creationId xmlns:p14="http://schemas.microsoft.com/office/powerpoint/2010/main" val="39785306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16607-F7BE-BC4E-B8EE-D13D64B5ED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FD5CA1C-ADF5-9947-BDC3-D7EB2460AA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AB9869-2F70-4941-93CB-8F7D92BE59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C23E36-169B-D947-A500-4AB0B457CEF3}"/>
              </a:ext>
            </a:extLst>
          </p:cNvPr>
          <p:cNvSpPr>
            <a:spLocks noGrp="1"/>
          </p:cNvSpPr>
          <p:nvPr>
            <p:ph type="dt" sz="half" idx="10"/>
          </p:nvPr>
        </p:nvSpPr>
        <p:spPr/>
        <p:txBody>
          <a:bodyPr/>
          <a:lstStyle/>
          <a:p>
            <a:fld id="{90B15CD7-F30A-1849-AF44-44760E73158E}" type="datetimeFigureOut">
              <a:rPr lang="en-US" smtClean="0"/>
              <a:t>5/4/21</a:t>
            </a:fld>
            <a:endParaRPr lang="en-US"/>
          </a:p>
        </p:txBody>
      </p:sp>
      <p:sp>
        <p:nvSpPr>
          <p:cNvPr id="6" name="Footer Placeholder 5">
            <a:extLst>
              <a:ext uri="{FF2B5EF4-FFF2-40B4-BE49-F238E27FC236}">
                <a16:creationId xmlns:a16="http://schemas.microsoft.com/office/drawing/2014/main" id="{0A8E4781-1D0E-AC47-AF19-50DAB3ED56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984F26-9E61-2A47-B9D3-754B9D674792}"/>
              </a:ext>
            </a:extLst>
          </p:cNvPr>
          <p:cNvSpPr>
            <a:spLocks noGrp="1"/>
          </p:cNvSpPr>
          <p:nvPr>
            <p:ph type="sldNum" sz="quarter" idx="12"/>
          </p:nvPr>
        </p:nvSpPr>
        <p:spPr/>
        <p:txBody>
          <a:bodyPr/>
          <a:lstStyle/>
          <a:p>
            <a:fld id="{4C7E61E3-801D-6041-BA3A-8CFA5110F9E7}" type="slidenum">
              <a:rPr lang="en-US" smtClean="0"/>
              <a:t>‹#›</a:t>
            </a:fld>
            <a:endParaRPr lang="en-US"/>
          </a:p>
        </p:txBody>
      </p:sp>
    </p:spTree>
    <p:extLst>
      <p:ext uri="{BB962C8B-B14F-4D97-AF65-F5344CB8AC3E}">
        <p14:creationId xmlns:p14="http://schemas.microsoft.com/office/powerpoint/2010/main" val="2944908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3EFF07-4689-5B48-8801-D9B093C39B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A1A328-2517-7143-9A3A-EE3A19D6D6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E99721-F559-0341-B430-55620ABC2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B15CD7-F30A-1849-AF44-44760E73158E}" type="datetimeFigureOut">
              <a:rPr lang="en-US" smtClean="0"/>
              <a:t>5/4/21</a:t>
            </a:fld>
            <a:endParaRPr lang="en-US"/>
          </a:p>
        </p:txBody>
      </p:sp>
      <p:sp>
        <p:nvSpPr>
          <p:cNvPr id="5" name="Footer Placeholder 4">
            <a:extLst>
              <a:ext uri="{FF2B5EF4-FFF2-40B4-BE49-F238E27FC236}">
                <a16:creationId xmlns:a16="http://schemas.microsoft.com/office/drawing/2014/main" id="{B4C7B07E-BEEC-B441-96C0-B7C2B94E1D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FF24E9-F331-4146-ADEE-6E2B383F60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7E61E3-801D-6041-BA3A-8CFA5110F9E7}" type="slidenum">
              <a:rPr lang="en-US" smtClean="0"/>
              <a:t>‹#›</a:t>
            </a:fld>
            <a:endParaRPr lang="en-US"/>
          </a:p>
        </p:txBody>
      </p:sp>
    </p:spTree>
    <p:extLst>
      <p:ext uri="{BB962C8B-B14F-4D97-AF65-F5344CB8AC3E}">
        <p14:creationId xmlns:p14="http://schemas.microsoft.com/office/powerpoint/2010/main" val="11349640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slideLayout" Target="../slideLayouts/slideLayout2.xml"/><Relationship Id="rId7" Type="http://schemas.openxmlformats.org/officeDocument/2006/relationships/image" Target="../media/image2.emf"/><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notesSlide" Target="../notesSlides/notesSlide10.xml"/><Relationship Id="rId9"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slideLayout" Target="../slideLayouts/slideLayout2.xml"/><Relationship Id="rId7" Type="http://schemas.openxmlformats.org/officeDocument/2006/relationships/image" Target="../media/image2.emf"/><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notesSlide" Target="../notesSlides/notesSlide11.xml"/><Relationship Id="rId9" Type="http://schemas.openxmlformats.org/officeDocument/2006/relationships/image" Target="../media/image3.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7.emf"/><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1.png"/><Relationship Id="rId5" Type="http://schemas.openxmlformats.org/officeDocument/2006/relationships/image" Target="../media/image6.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6.xml"/><Relationship Id="rId7" Type="http://schemas.openxmlformats.org/officeDocument/2006/relationships/image" Target="../media/image10.emf"/><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9.emf"/><Relationship Id="rId5" Type="http://schemas.openxmlformats.org/officeDocument/2006/relationships/image" Target="../media/image8.emf"/><Relationship Id="rId4" Type="http://schemas.openxmlformats.org/officeDocument/2006/relationships/notesSlide" Target="../notesSlides/notesSlide13.xml"/><Relationship Id="rId9"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6.xml"/><Relationship Id="rId7" Type="http://schemas.openxmlformats.org/officeDocument/2006/relationships/image" Target="../media/image10.emf"/><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9.emf"/><Relationship Id="rId5" Type="http://schemas.openxmlformats.org/officeDocument/2006/relationships/image" Target="../media/image12.emf"/><Relationship Id="rId10" Type="http://schemas.openxmlformats.org/officeDocument/2006/relationships/image" Target="../media/image3.png"/><Relationship Id="rId4" Type="http://schemas.openxmlformats.org/officeDocument/2006/relationships/notesSlide" Target="../notesSlides/notesSlide14.xml"/><Relationship Id="rId9" Type="http://schemas.openxmlformats.org/officeDocument/2006/relationships/image" Target="../media/image13.emf"/></Relationships>
</file>

<file path=ppt/slides/_rels/slide15.xml.rels><?xml version="1.0" encoding="UTF-8" standalone="yes"?>
<Relationships xmlns="http://schemas.openxmlformats.org/package/2006/relationships"><Relationship Id="rId8" Type="http://schemas.openxmlformats.org/officeDocument/2006/relationships/image" Target="../media/image11.emf"/><Relationship Id="rId3" Type="http://schemas.openxmlformats.org/officeDocument/2006/relationships/slideLayout" Target="../slideLayouts/slideLayout6.xml"/><Relationship Id="rId7" Type="http://schemas.openxmlformats.org/officeDocument/2006/relationships/image" Target="../media/image10.emf"/><Relationship Id="rId12" Type="http://schemas.openxmlformats.org/officeDocument/2006/relationships/image" Target="../media/image3.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9.emf"/><Relationship Id="rId11" Type="http://schemas.openxmlformats.org/officeDocument/2006/relationships/image" Target="../media/image16.emf"/><Relationship Id="rId5" Type="http://schemas.openxmlformats.org/officeDocument/2006/relationships/image" Target="../media/image12.emf"/><Relationship Id="rId10" Type="http://schemas.openxmlformats.org/officeDocument/2006/relationships/image" Target="../media/image15.emf"/><Relationship Id="rId4" Type="http://schemas.openxmlformats.org/officeDocument/2006/relationships/notesSlide" Target="../notesSlides/notesSlide15.xml"/><Relationship Id="rId9" Type="http://schemas.openxmlformats.org/officeDocument/2006/relationships/image" Target="../media/image14.emf"/></Relationships>
</file>

<file path=ppt/slides/_rels/slide1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audio" Target="../media/media16.m4a"/><Relationship Id="rId7" Type="http://schemas.openxmlformats.org/officeDocument/2006/relationships/image" Target="../media/image2.emf"/><Relationship Id="rId2" Type="http://schemas.microsoft.com/office/2007/relationships/media" Target="../media/media16.m4a"/><Relationship Id="rId1" Type="http://schemas.openxmlformats.org/officeDocument/2006/relationships/tags" Target="../tags/tag1.xml"/><Relationship Id="rId6" Type="http://schemas.openxmlformats.org/officeDocument/2006/relationships/image" Target="../media/image96.png"/><Relationship Id="rId5" Type="http://schemas.openxmlformats.org/officeDocument/2006/relationships/notesSlide" Target="../notesSlides/notesSlide16.xml"/><Relationship Id="rId10" Type="http://schemas.openxmlformats.org/officeDocument/2006/relationships/image" Target="../media/image3.png"/><Relationship Id="rId4" Type="http://schemas.openxmlformats.org/officeDocument/2006/relationships/slideLayout" Target="../slideLayouts/slideLayout2.xml"/><Relationship Id="rId9" Type="http://schemas.openxmlformats.org/officeDocument/2006/relationships/image" Target="../media/image106.png"/></Relationships>
</file>

<file path=ppt/slides/_rels/slide17.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slideLayout" Target="../slideLayouts/slideLayout2.xml"/><Relationship Id="rId7" Type="http://schemas.openxmlformats.org/officeDocument/2006/relationships/image" Target="../media/image2.emf"/><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96.pn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notesSlide" Target="../notesSlides/notesSlide17.xml"/><Relationship Id="rId9" Type="http://schemas.openxmlformats.org/officeDocument/2006/relationships/image" Target="../media/image16.png"/></Relationships>
</file>

<file path=ppt/slides/_rels/slide1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slideLayout" Target="../slideLayouts/slideLayout2.xml"/><Relationship Id="rId7" Type="http://schemas.openxmlformats.org/officeDocument/2006/relationships/image" Target="../media/image95.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emf"/><Relationship Id="rId5" Type="http://schemas.openxmlformats.org/officeDocument/2006/relationships/image" Target="../media/image96.png"/><Relationship Id="rId4" Type="http://schemas.openxmlformats.org/officeDocument/2006/relationships/notesSlide" Target="../notesSlides/notesSlide18.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95.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emf"/><Relationship Id="rId5" Type="http://schemas.openxmlformats.org/officeDocument/2006/relationships/image" Target="../media/image96.png"/><Relationship Id="rId4" Type="http://schemas.openxmlformats.org/officeDocument/2006/relationships/notesSlide" Target="../notesSlides/notesSlide19.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0.png"/><Relationship Id="rId5" Type="http://schemas.openxmlformats.org/officeDocument/2006/relationships/image" Target="../media/image2.emf"/><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1.png"/><Relationship Id="rId5" Type="http://schemas.openxmlformats.org/officeDocument/2006/relationships/image" Target="../media/image19.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6.xml"/><Relationship Id="rId7" Type="http://schemas.openxmlformats.org/officeDocument/2006/relationships/image" Target="../media/image24.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4.jp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5" Type="http://schemas.openxmlformats.org/officeDocument/2006/relationships/image" Target="../media/image5.jp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0.png"/><Relationship Id="rId5" Type="http://schemas.openxmlformats.org/officeDocument/2006/relationships/image" Target="../media/image2.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90.png"/><Relationship Id="rId5" Type="http://schemas.openxmlformats.org/officeDocument/2006/relationships/image" Target="../media/image2.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9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emf"/><Relationship Id="rId5" Type="http://schemas.openxmlformats.org/officeDocument/2006/relationships/image" Target="../media/image9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slideLayout" Target="../slideLayouts/slideLayout2.xml"/><Relationship Id="rId7" Type="http://schemas.openxmlformats.org/officeDocument/2006/relationships/image" Target="../media/image2.emf"/><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notesSlide" Target="../notesSlides/notesSlide8.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slideLayout" Target="../slideLayouts/slideLayout2.xml"/><Relationship Id="rId7" Type="http://schemas.openxmlformats.org/officeDocument/2006/relationships/image" Target="../media/image2.emf"/><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notesSlide" Target="../notesSlides/notesSlide9.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The Multilayer Perceptron</a:t>
            </a:r>
            <a:br>
              <a:rPr lang="en-US" dirty="0"/>
            </a:br>
            <a:endParaRPr lang="en-US" sz="4800" dirty="0"/>
          </a:p>
        </p:txBody>
      </p:sp>
      <p:sp>
        <p:nvSpPr>
          <p:cNvPr id="3" name="Subtitle 2"/>
          <p:cNvSpPr>
            <a:spLocks noGrp="1"/>
          </p:cNvSpPr>
          <p:nvPr>
            <p:ph type="subTitle" idx="1"/>
          </p:nvPr>
        </p:nvSpPr>
        <p:spPr>
          <a:xfrm>
            <a:off x="3027218" y="3620899"/>
            <a:ext cx="6137564" cy="2243188"/>
          </a:xfrm>
        </p:spPr>
        <p:txBody>
          <a:bodyPr>
            <a:normAutofit lnSpcReduction="10000"/>
          </a:bodyPr>
          <a:lstStyle/>
          <a:p>
            <a:r>
              <a:rPr lang="en-US" dirty="0"/>
              <a:t>(in other words, a </a:t>
            </a:r>
            <a:r>
              <a:rPr lang="en-US" i="1" dirty="0"/>
              <a:t>standard</a:t>
            </a:r>
            <a:r>
              <a:rPr lang="en-US" dirty="0"/>
              <a:t> neural network)</a:t>
            </a:r>
          </a:p>
          <a:p>
            <a:endParaRPr lang="en-US" dirty="0"/>
          </a:p>
          <a:p>
            <a:endParaRPr lang="en-US" sz="2400" dirty="0"/>
          </a:p>
          <a:p>
            <a:endParaRPr lang="en-US" sz="2400" dirty="0"/>
          </a:p>
          <a:p>
            <a:r>
              <a:rPr lang="en-US" sz="2400" dirty="0"/>
              <a:t>Matthew Engelhard</a:t>
            </a:r>
          </a:p>
        </p:txBody>
      </p:sp>
      <p:pic>
        <p:nvPicPr>
          <p:cNvPr id="5" name="Video 4">
            <a:hlinkClick r:id="" action="ppaction://media"/>
            <a:extLst>
              <a:ext uri="{FF2B5EF4-FFF2-40B4-BE49-F238E27FC236}">
                <a16:creationId xmlns:a16="http://schemas.microsoft.com/office/drawing/2014/main" id="{658A2754-1014-EA47-8F6E-D9BEEAA3AE3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193569505"/>
      </p:ext>
    </p:extLst>
  </p:cSld>
  <p:clrMapOvr>
    <a:masterClrMapping/>
  </p:clrMapOvr>
  <mc:AlternateContent xmlns:mc="http://schemas.openxmlformats.org/markup-compatibility/2006">
    <mc:Choice xmlns:p14="http://schemas.microsoft.com/office/powerpoint/2010/main" Requires="p14">
      <p:transition spd="slow" p14:dur="2000" advTm="34886"/>
    </mc:Choice>
    <mc:Fallback>
      <p:transition spd="slow" advTm="34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7629591" y="405133"/>
                <a:ext cx="4387950" cy="2017289"/>
              </a:xfrm>
            </p:spPr>
            <p:txBody>
              <a:bodyPr anchor="t">
                <a:noAutofit/>
              </a:bodyPr>
              <a:lstStyle/>
              <a:p>
                <a:pPr marL="457200" indent="-457200" algn="l">
                  <a:buFont typeface="Arial" panose="020B0604020202020204" pitchFamily="34" charset="0"/>
                  <a:buChar char="•"/>
                </a:pPr>
                <a:r>
                  <a:rPr lang="en-US" sz="2000" dirty="0">
                    <a:solidFill>
                      <a:schemeClr val="tx1"/>
                    </a:solidFill>
                    <a:latin typeface="+mn-lt"/>
                  </a:rPr>
                  <a:t>Instead of predicting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latin typeface="+mn-lt"/>
                  </a:rPr>
                  <a:t> directly from our feature vector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latin typeface="+mn-lt"/>
                  </a:rPr>
                  <a:t>, introduce a vector of “latent” features </a:t>
                </a:r>
                <a14:m>
                  <m:oMath xmlns:m="http://schemas.openxmlformats.org/officeDocument/2006/math">
                    <m:r>
                      <a:rPr lang="el-GR" sz="2000" i="1" dirty="0" smtClean="0">
                        <a:solidFill>
                          <a:schemeClr val="tx1"/>
                        </a:solidFill>
                        <a:latin typeface="Cambria Math" panose="02040503050406030204" pitchFamily="18" charset="0"/>
                      </a:rPr>
                      <m:t>𝜁</m:t>
                    </m:r>
                  </m:oMath>
                </a14:m>
                <a:r>
                  <a:rPr lang="en-US" sz="2000" i="1" dirty="0">
                    <a:solidFill>
                      <a:schemeClr val="tx1"/>
                    </a:solidFill>
                    <a:latin typeface="+mn-lt"/>
                  </a:rPr>
                  <a:t> </a:t>
                </a:r>
                <a:r>
                  <a:rPr lang="en-US" sz="2000" dirty="0">
                    <a:solidFill>
                      <a:schemeClr val="tx1"/>
                    </a:solidFill>
                    <a:latin typeface="+mn-lt"/>
                  </a:rPr>
                  <a:t>(zeta) that we will use to predict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𝑖</m:t>
                        </m:r>
                      </m:sub>
                    </m:sSub>
                  </m:oMath>
                </a14:m>
                <a:endParaRPr lang="en-US" sz="2000" i="1" dirty="0">
                  <a:solidFill>
                    <a:schemeClr val="tx1"/>
                  </a:solidFill>
                  <a:latin typeface="+mn-lt"/>
                </a:endParaRPr>
              </a:p>
            </p:txBody>
          </p:sp>
        </mc:Choice>
        <mc:Fallback xmlns="">
          <p:sp>
            <p:nvSpPr>
              <p:cNvPr id="2" name="Title 1">
                <a:extLst>
                  <a:ext uri="{FF2B5EF4-FFF2-40B4-BE49-F238E27FC236}">
                    <a16:creationId xmlns:a16="http://schemas.microsoft.com/office/drawing/2014/main" id="{6E08BDBB-042C-494C-A05E-EDFA7D0FB285}"/>
                  </a:ext>
                </a:extLst>
              </p:cNvPr>
              <p:cNvSpPr>
                <a:spLocks noGrp="1" noRot="1" noChangeAspect="1" noMove="1" noResize="1" noEditPoints="1" noAdjustHandles="1" noChangeArrowheads="1" noChangeShapeType="1" noTextEdit="1"/>
              </p:cNvSpPr>
              <p:nvPr>
                <p:ph type="title"/>
              </p:nvPr>
            </p:nvSpPr>
            <p:spPr>
              <a:xfrm>
                <a:off x="7629591" y="405133"/>
                <a:ext cx="4387950" cy="2017289"/>
              </a:xfrm>
              <a:blipFill>
                <a:blip r:embed="rId5"/>
                <a:stretch>
                  <a:fillRect l="-1252" t="-1511" r="-25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6"/>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7"/>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8"/>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7"/>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sp>
        <p:nvSpPr>
          <p:cNvPr id="21" name="Title 1">
            <a:extLst>
              <a:ext uri="{FF2B5EF4-FFF2-40B4-BE49-F238E27FC236}">
                <a16:creationId xmlns:a16="http://schemas.microsoft.com/office/drawing/2014/main" id="{6E08BDBB-042C-494C-A05E-EDFA7D0FB285}"/>
              </a:ext>
            </a:extLst>
          </p:cNvPr>
          <p:cNvSpPr txBox="1">
            <a:spLocks/>
          </p:cNvSpPr>
          <p:nvPr/>
        </p:nvSpPr>
        <p:spPr>
          <a:xfrm>
            <a:off x="7629591" y="3059289"/>
            <a:ext cx="4387950" cy="1446367"/>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Individual elements of 𝜁 will themselves be the output of a logistic-regression-like model based on 𝑥</a:t>
            </a:r>
            <a:endParaRPr lang="en-US" sz="2000" i="1" dirty="0">
              <a:solidFill>
                <a:schemeClr val="tx1"/>
              </a:solidFill>
              <a:latin typeface="+mn-lt"/>
            </a:endParaRPr>
          </a:p>
        </p:txBody>
      </p:sp>
      <p:sp>
        <p:nvSpPr>
          <p:cNvPr id="44" name="Title 1">
            <a:extLst>
              <a:ext uri="{FF2B5EF4-FFF2-40B4-BE49-F238E27FC236}">
                <a16:creationId xmlns:a16="http://schemas.microsoft.com/office/drawing/2014/main" id="{6E08BDBB-042C-494C-A05E-EDFA7D0FB285}"/>
              </a:ext>
            </a:extLst>
          </p:cNvPr>
          <p:cNvSpPr txBox="1">
            <a:spLocks/>
          </p:cNvSpPr>
          <p:nvPr/>
        </p:nvSpPr>
        <p:spPr>
          <a:xfrm>
            <a:off x="7629591" y="5305778"/>
            <a:ext cx="4387950" cy="1023571"/>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Since this is true for all elements of 𝜁, </a:t>
            </a:r>
            <a:r>
              <a:rPr lang="en-US" sz="2000" i="1" dirty="0">
                <a:solidFill>
                  <a:schemeClr val="tx1"/>
                </a:solidFill>
                <a:latin typeface="+mn-lt"/>
              </a:rPr>
              <a:t>x</a:t>
            </a:r>
            <a:r>
              <a:rPr lang="en-US" sz="2000" dirty="0">
                <a:solidFill>
                  <a:schemeClr val="tx1"/>
                </a:solidFill>
                <a:latin typeface="+mn-lt"/>
              </a:rPr>
              <a:t> and </a:t>
            </a:r>
            <a:r>
              <a:rPr lang="en-US" sz="2000" dirty="0">
                <a:solidFill>
                  <a:schemeClr val="tx1"/>
                </a:solidFill>
              </a:rPr>
              <a:t>𝜁 </a:t>
            </a:r>
            <a:r>
              <a:rPr lang="en-US" sz="2000" dirty="0">
                <a:solidFill>
                  <a:schemeClr val="tx1"/>
                </a:solidFill>
                <a:latin typeface="+mn-lt"/>
              </a:rPr>
              <a:t>are said to be “fully connected”</a:t>
            </a:r>
            <a:endParaRPr lang="en-US" sz="2000" i="1" dirty="0">
              <a:solidFill>
                <a:schemeClr val="tx1"/>
              </a:solidFill>
              <a:latin typeface="+mn-lt"/>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Right Brace 12"/>
          <p:cNvSpPr/>
          <p:nvPr/>
        </p:nvSpPr>
        <p:spPr>
          <a:xfrm rot="5400000">
            <a:off x="2355531" y="3483692"/>
            <a:ext cx="525630" cy="3483033"/>
          </a:xfrm>
          <a:prstGeom prst="rightBrace">
            <a:avLst>
              <a:gd name="adj1" fmla="val 2981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14" name="TextBox 13"/>
          <p:cNvSpPr txBox="1"/>
          <p:nvPr/>
        </p:nvSpPr>
        <p:spPr>
          <a:xfrm>
            <a:off x="418924" y="5647646"/>
            <a:ext cx="4378443" cy="369332"/>
          </a:xfrm>
          <a:prstGeom prst="rect">
            <a:avLst/>
          </a:prstGeom>
          <a:noFill/>
        </p:spPr>
        <p:txBody>
          <a:bodyPr wrap="none" rtlCol="0">
            <a:spAutoFit/>
          </a:bodyPr>
          <a:lstStyle/>
          <a:p>
            <a:pPr algn="ctr"/>
            <a:r>
              <a:rPr lang="en-US" dirty="0">
                <a:solidFill>
                  <a:schemeClr val="accent2"/>
                </a:solidFill>
              </a:rPr>
              <a:t>Simplified notation for fully connected layers</a:t>
            </a:r>
          </a:p>
        </p:txBody>
      </p:sp>
      <p:pic>
        <p:nvPicPr>
          <p:cNvPr id="4" name="Audio 3">
            <a:hlinkClick r:id="" action="ppaction://media"/>
            <a:extLst>
              <a:ext uri="{FF2B5EF4-FFF2-40B4-BE49-F238E27FC236}">
                <a16:creationId xmlns:a16="http://schemas.microsoft.com/office/drawing/2014/main" id="{69759C10-5BA3-4244-9EE4-ADA9AE22F8C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09178660"/>
      </p:ext>
    </p:extLst>
  </p:cSld>
  <p:clrMapOvr>
    <a:masterClrMapping/>
  </p:clrMapOvr>
  <mc:AlternateContent xmlns:mc="http://schemas.openxmlformats.org/markup-compatibility/2006">
    <mc:Choice xmlns:p14="http://schemas.microsoft.com/office/powerpoint/2010/main" Requires="p14">
      <p:transition spd="slow" p14:dur="2000" advTm="33940"/>
    </mc:Choice>
    <mc:Fallback>
      <p:transition spd="slow" advTm="339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7629591" y="405133"/>
                <a:ext cx="4387950" cy="2017289"/>
              </a:xfrm>
            </p:spPr>
            <p:txBody>
              <a:bodyPr anchor="t">
                <a:noAutofit/>
              </a:bodyPr>
              <a:lstStyle/>
              <a:p>
                <a:pPr marL="457200" indent="-457200" algn="l">
                  <a:buFont typeface="Arial" panose="020B0604020202020204" pitchFamily="34" charset="0"/>
                  <a:buChar char="•"/>
                </a:pPr>
                <a:r>
                  <a:rPr lang="en-US" sz="2000" dirty="0">
                    <a:solidFill>
                      <a:schemeClr val="tx1"/>
                    </a:solidFill>
                    <a:latin typeface="+mn-lt"/>
                  </a:rPr>
                  <a:t>Instead of predicting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latin typeface="+mn-lt"/>
                  </a:rPr>
                  <a:t> directly from our feature vector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latin typeface="+mn-lt"/>
                  </a:rPr>
                  <a:t>, introduce a vector of “latent” features </a:t>
                </a:r>
                <a14:m>
                  <m:oMath xmlns:m="http://schemas.openxmlformats.org/officeDocument/2006/math">
                    <m:r>
                      <a:rPr lang="el-GR" sz="2000" i="1" dirty="0" smtClean="0">
                        <a:solidFill>
                          <a:schemeClr val="tx1"/>
                        </a:solidFill>
                        <a:latin typeface="Cambria Math" panose="02040503050406030204" pitchFamily="18" charset="0"/>
                      </a:rPr>
                      <m:t>𝜁</m:t>
                    </m:r>
                  </m:oMath>
                </a14:m>
                <a:r>
                  <a:rPr lang="en-US" sz="2000" i="1" dirty="0">
                    <a:solidFill>
                      <a:schemeClr val="tx1"/>
                    </a:solidFill>
                    <a:latin typeface="+mn-lt"/>
                  </a:rPr>
                  <a:t> </a:t>
                </a:r>
                <a:r>
                  <a:rPr lang="en-US" sz="2000" dirty="0">
                    <a:solidFill>
                      <a:schemeClr val="tx1"/>
                    </a:solidFill>
                    <a:latin typeface="+mn-lt"/>
                  </a:rPr>
                  <a:t>(zeta) that we will use to predict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𝑖</m:t>
                        </m:r>
                      </m:sub>
                    </m:sSub>
                  </m:oMath>
                </a14:m>
                <a:endParaRPr lang="en-US" sz="2000" i="1" dirty="0">
                  <a:solidFill>
                    <a:schemeClr val="tx1"/>
                  </a:solidFill>
                  <a:latin typeface="+mn-lt"/>
                </a:endParaRPr>
              </a:p>
            </p:txBody>
          </p:sp>
        </mc:Choice>
        <mc:Fallback xmlns="">
          <p:sp>
            <p:nvSpPr>
              <p:cNvPr id="2" name="Title 1">
                <a:extLst>
                  <a:ext uri="{FF2B5EF4-FFF2-40B4-BE49-F238E27FC236}">
                    <a16:creationId xmlns:a16="http://schemas.microsoft.com/office/drawing/2014/main" id="{6E08BDBB-042C-494C-A05E-EDFA7D0FB285}"/>
                  </a:ext>
                </a:extLst>
              </p:cNvPr>
              <p:cNvSpPr>
                <a:spLocks noGrp="1" noRot="1" noChangeAspect="1" noMove="1" noResize="1" noEditPoints="1" noAdjustHandles="1" noChangeArrowheads="1" noChangeShapeType="1" noTextEdit="1"/>
              </p:cNvSpPr>
              <p:nvPr>
                <p:ph type="title"/>
              </p:nvPr>
            </p:nvSpPr>
            <p:spPr>
              <a:xfrm>
                <a:off x="7629591" y="405133"/>
                <a:ext cx="4387950" cy="2017289"/>
              </a:xfrm>
              <a:blipFill>
                <a:blip r:embed="rId5"/>
                <a:stretch>
                  <a:fillRect l="-1252" t="-1511" r="-25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6"/>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7"/>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8"/>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7"/>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sp>
        <p:nvSpPr>
          <p:cNvPr id="21" name="Title 1">
            <a:extLst>
              <a:ext uri="{FF2B5EF4-FFF2-40B4-BE49-F238E27FC236}">
                <a16:creationId xmlns:a16="http://schemas.microsoft.com/office/drawing/2014/main" id="{6E08BDBB-042C-494C-A05E-EDFA7D0FB285}"/>
              </a:ext>
            </a:extLst>
          </p:cNvPr>
          <p:cNvSpPr txBox="1">
            <a:spLocks/>
          </p:cNvSpPr>
          <p:nvPr/>
        </p:nvSpPr>
        <p:spPr>
          <a:xfrm>
            <a:off x="7629591" y="3059289"/>
            <a:ext cx="4387950" cy="1446367"/>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Individual elements of 𝜁 will themselves be the output of a logistic-regression-like model based on 𝑥</a:t>
            </a:r>
            <a:endParaRPr lang="en-US" sz="2000" i="1" dirty="0">
              <a:solidFill>
                <a:schemeClr val="tx1"/>
              </a:solidFill>
              <a:latin typeface="+mn-lt"/>
            </a:endParaRPr>
          </a:p>
        </p:txBody>
      </p:sp>
      <p:sp>
        <p:nvSpPr>
          <p:cNvPr id="44" name="Title 1">
            <a:extLst>
              <a:ext uri="{FF2B5EF4-FFF2-40B4-BE49-F238E27FC236}">
                <a16:creationId xmlns:a16="http://schemas.microsoft.com/office/drawing/2014/main" id="{6E08BDBB-042C-494C-A05E-EDFA7D0FB285}"/>
              </a:ext>
            </a:extLst>
          </p:cNvPr>
          <p:cNvSpPr txBox="1">
            <a:spLocks/>
          </p:cNvSpPr>
          <p:nvPr/>
        </p:nvSpPr>
        <p:spPr>
          <a:xfrm>
            <a:off x="7629591" y="5305778"/>
            <a:ext cx="4387950" cy="1023571"/>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Since this is true for all elements of 𝜁, </a:t>
            </a:r>
            <a:r>
              <a:rPr lang="en-US" sz="2000" i="1" dirty="0">
                <a:solidFill>
                  <a:schemeClr val="tx1"/>
                </a:solidFill>
                <a:latin typeface="+mn-lt"/>
              </a:rPr>
              <a:t>x</a:t>
            </a:r>
            <a:r>
              <a:rPr lang="en-US" sz="2000" dirty="0">
                <a:solidFill>
                  <a:schemeClr val="tx1"/>
                </a:solidFill>
                <a:latin typeface="+mn-lt"/>
              </a:rPr>
              <a:t> and </a:t>
            </a:r>
            <a:r>
              <a:rPr lang="en-US" sz="2000" dirty="0">
                <a:solidFill>
                  <a:schemeClr val="tx1"/>
                </a:solidFill>
              </a:rPr>
              <a:t>𝜁 </a:t>
            </a:r>
            <a:r>
              <a:rPr lang="en-US" sz="2000" dirty="0">
                <a:solidFill>
                  <a:schemeClr val="tx1"/>
                </a:solidFill>
                <a:latin typeface="+mn-lt"/>
              </a:rPr>
              <a:t>are said to be “fully connected”</a:t>
            </a:r>
            <a:endParaRPr lang="en-US" sz="2000" i="1" dirty="0">
              <a:solidFill>
                <a:schemeClr val="tx1"/>
              </a:solidFill>
              <a:latin typeface="+mn-lt"/>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963033" y="4979213"/>
            <a:ext cx="3290226" cy="923330"/>
          </a:xfrm>
          <a:prstGeom prst="rect">
            <a:avLst/>
          </a:prstGeom>
          <a:noFill/>
        </p:spPr>
        <p:txBody>
          <a:bodyPr wrap="square" rtlCol="0">
            <a:spAutoFit/>
          </a:bodyPr>
          <a:lstStyle/>
          <a:p>
            <a:pPr algn="ctr"/>
            <a:r>
              <a:rPr lang="en-US" dirty="0">
                <a:solidFill>
                  <a:schemeClr val="accent2"/>
                </a:solidFill>
              </a:rPr>
              <a:t>Since they are neither an input nor an output, the features </a:t>
            </a:r>
            <a:r>
              <a:rPr lang="el-GR" i="1" dirty="0">
                <a:solidFill>
                  <a:schemeClr val="accent2"/>
                </a:solidFill>
              </a:rPr>
              <a:t>ζ</a:t>
            </a:r>
            <a:r>
              <a:rPr lang="en-US" dirty="0">
                <a:solidFill>
                  <a:schemeClr val="accent2"/>
                </a:solidFill>
              </a:rPr>
              <a:t> are said to be a “hidden” layer</a:t>
            </a:r>
          </a:p>
        </p:txBody>
      </p:sp>
      <p:pic>
        <p:nvPicPr>
          <p:cNvPr id="3" name="Audio 2">
            <a:hlinkClick r:id="" action="ppaction://media"/>
            <a:extLst>
              <a:ext uri="{FF2B5EF4-FFF2-40B4-BE49-F238E27FC236}">
                <a16:creationId xmlns:a16="http://schemas.microsoft.com/office/drawing/2014/main" id="{09971813-801B-B741-8BC3-AC62C2F2CCD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26706633"/>
      </p:ext>
    </p:extLst>
  </p:cSld>
  <p:clrMapOvr>
    <a:masterClrMapping/>
  </p:clrMapOvr>
  <mc:AlternateContent xmlns:mc="http://schemas.openxmlformats.org/markup-compatibility/2006">
    <mc:Choice xmlns:p14="http://schemas.microsoft.com/office/powerpoint/2010/main" Requires="p14">
      <p:transition spd="slow" p14:dur="2000" advTm="23901"/>
    </mc:Choice>
    <mc:Fallback>
      <p:transition spd="slow" advTm="23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76F062-3BA0-6A4F-A05E-6B982E6B84DA}"/>
              </a:ext>
            </a:extLst>
          </p:cNvPr>
          <p:cNvSpPr>
            <a:spLocks noGrp="1"/>
          </p:cNvSpPr>
          <p:nvPr>
            <p:ph type="title"/>
          </p:nvPr>
        </p:nvSpPr>
        <p:spPr>
          <a:xfrm>
            <a:off x="673296" y="226922"/>
            <a:ext cx="10960485" cy="1141717"/>
          </a:xfrm>
        </p:spPr>
        <p:txBody>
          <a:bodyPr>
            <a:noAutofit/>
          </a:bodyPr>
          <a:lstStyle/>
          <a:p>
            <a:r>
              <a:rPr lang="en-US" sz="4261" dirty="0"/>
              <a:t>Why Limit Ourselves to Only One Filter?</a:t>
            </a:r>
          </a:p>
        </p:txBody>
      </p:sp>
      <p:pic>
        <p:nvPicPr>
          <p:cNvPr id="4" name="Picture 3">
            <a:extLst>
              <a:ext uri="{FF2B5EF4-FFF2-40B4-BE49-F238E27FC236}">
                <a16:creationId xmlns:a16="http://schemas.microsoft.com/office/drawing/2014/main" id="{C5E2BCDF-DA92-B744-AF04-90C8D7490656}"/>
              </a:ext>
            </a:extLst>
          </p:cNvPr>
          <p:cNvPicPr>
            <a:picLocks noChangeAspect="1"/>
          </p:cNvPicPr>
          <p:nvPr/>
        </p:nvPicPr>
        <p:blipFill>
          <a:blip r:embed="rId5"/>
          <a:stretch>
            <a:fillRect/>
          </a:stretch>
        </p:blipFill>
        <p:spPr>
          <a:xfrm>
            <a:off x="1813881" y="1729096"/>
            <a:ext cx="4077352" cy="4077352"/>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E29BB11-C21A-7F43-BA77-B70822A28B56}"/>
                  </a:ext>
                </a:extLst>
              </p:cNvPr>
              <p:cNvSpPr txBox="1"/>
              <p:nvPr/>
            </p:nvSpPr>
            <p:spPr>
              <a:xfrm>
                <a:off x="996977" y="3591728"/>
                <a:ext cx="10024235" cy="8302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4795" i="1">
                          <a:latin typeface="Cambria Math" panose="02040503050406030204" pitchFamily="18" charset="0"/>
                        </a:rPr>
                        <m:t>𝜎</m:t>
                      </m:r>
                      <m:d>
                        <m:dPr>
                          <m:ctrlPr>
                            <a:rPr lang="en-US" sz="4795" i="1">
                              <a:latin typeface="Cambria Math" panose="02040503050406030204" pitchFamily="18" charset="0"/>
                            </a:rPr>
                          </m:ctrlPr>
                        </m:dPr>
                        <m:e>
                          <m:r>
                            <a:rPr lang="en-US" sz="4795" i="1">
                              <a:latin typeface="Cambria Math" panose="02040503050406030204" pitchFamily="18" charset="0"/>
                            </a:rPr>
                            <m:t>                            ×                                 </m:t>
                          </m:r>
                        </m:e>
                      </m:d>
                    </m:oMath>
                  </m:oMathPara>
                </a14:m>
                <a:endParaRPr lang="en-US" sz="4795" dirty="0"/>
              </a:p>
            </p:txBody>
          </p:sp>
        </mc:Choice>
        <mc:Fallback xmlns="">
          <p:sp>
            <p:nvSpPr>
              <p:cNvPr id="5" name="TextBox 4">
                <a:extLst>
                  <a:ext uri="{FF2B5EF4-FFF2-40B4-BE49-F238E27FC236}">
                    <a16:creationId xmlns:a16="http://schemas.microsoft.com/office/drawing/2014/main" id="{6E29BB11-C21A-7F43-BA77-B70822A28B56}"/>
                  </a:ext>
                </a:extLst>
              </p:cNvPr>
              <p:cNvSpPr txBox="1">
                <a:spLocks noRot="1" noChangeAspect="1" noMove="1" noResize="1" noEditPoints="1" noAdjustHandles="1" noChangeArrowheads="1" noChangeShapeType="1" noTextEdit="1"/>
              </p:cNvSpPr>
              <p:nvPr/>
            </p:nvSpPr>
            <p:spPr>
              <a:xfrm>
                <a:off x="996977" y="3591728"/>
                <a:ext cx="10024235" cy="830227"/>
              </a:xfrm>
              <a:prstGeom prst="rect">
                <a:avLst/>
              </a:prstGeom>
              <a:blipFill>
                <a:blip r:embed="rId6"/>
                <a:stretch>
                  <a:fillRect t="-1515" b="-2727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0B6B775-C3DF-3E40-9817-0D018BB1071A}"/>
              </a:ext>
            </a:extLst>
          </p:cNvPr>
          <p:cNvPicPr>
            <a:picLocks noChangeAspect="1"/>
          </p:cNvPicPr>
          <p:nvPr/>
        </p:nvPicPr>
        <p:blipFill>
          <a:blip r:embed="rId7"/>
          <a:stretch>
            <a:fillRect/>
          </a:stretch>
        </p:blipFill>
        <p:spPr>
          <a:xfrm>
            <a:off x="5761907" y="1366215"/>
            <a:ext cx="4860549" cy="4860549"/>
          </a:xfrm>
          <a:prstGeom prst="rect">
            <a:avLst/>
          </a:prstGeom>
        </p:spPr>
      </p:pic>
      <p:pic>
        <p:nvPicPr>
          <p:cNvPr id="2" name="Audio 1">
            <a:hlinkClick r:id="" action="ppaction://media"/>
            <a:extLst>
              <a:ext uri="{FF2B5EF4-FFF2-40B4-BE49-F238E27FC236}">
                <a16:creationId xmlns:a16="http://schemas.microsoft.com/office/drawing/2014/main" id="{51DA2B17-44A2-984B-A168-E54E1AE40F4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98730396"/>
      </p:ext>
    </p:extLst>
  </p:cSld>
  <p:clrMapOvr>
    <a:masterClrMapping/>
  </p:clrMapOvr>
  <mc:AlternateContent xmlns:mc="http://schemas.openxmlformats.org/markup-compatibility/2006">
    <mc:Choice xmlns:p14="http://schemas.microsoft.com/office/powerpoint/2010/main" Requires="p14">
      <p:transition spd="slow" p14:dur="2000" advTm="47116"/>
    </mc:Choice>
    <mc:Fallback>
      <p:transition spd="slow" advTm="471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A1F3-3EA5-EB41-9766-D0DD2E80C5BF}"/>
              </a:ext>
            </a:extLst>
          </p:cNvPr>
          <p:cNvSpPr>
            <a:spLocks noGrp="1"/>
          </p:cNvSpPr>
          <p:nvPr>
            <p:ph type="title"/>
          </p:nvPr>
        </p:nvSpPr>
        <p:spPr/>
        <p:txBody>
          <a:bodyPr>
            <a:noAutofit/>
          </a:bodyPr>
          <a:lstStyle/>
          <a:p>
            <a:r>
              <a:rPr lang="en-US" sz="4267" dirty="0"/>
              <a:t>Return to MNIST: </a:t>
            </a:r>
            <a:br>
              <a:rPr lang="en-US" sz="4267" dirty="0"/>
            </a:br>
            <a:r>
              <a:rPr lang="en-US" sz="4267" dirty="0"/>
              <a:t>Many ways of writing “4”</a:t>
            </a:r>
          </a:p>
        </p:txBody>
      </p:sp>
      <p:pic>
        <p:nvPicPr>
          <p:cNvPr id="4" name="Picture 3">
            <a:extLst>
              <a:ext uri="{FF2B5EF4-FFF2-40B4-BE49-F238E27FC236}">
                <a16:creationId xmlns:a16="http://schemas.microsoft.com/office/drawing/2014/main" id="{E68F6D06-EFE1-DA47-B069-AD21F2162420}"/>
              </a:ext>
            </a:extLst>
          </p:cNvPr>
          <p:cNvPicPr>
            <a:picLocks noChangeAspect="1"/>
          </p:cNvPicPr>
          <p:nvPr/>
        </p:nvPicPr>
        <p:blipFill>
          <a:blip r:embed="rId5"/>
          <a:stretch>
            <a:fillRect/>
          </a:stretch>
        </p:blipFill>
        <p:spPr>
          <a:xfrm>
            <a:off x="755864" y="1971096"/>
            <a:ext cx="2347425" cy="2347425"/>
          </a:xfrm>
          <a:prstGeom prst="rect">
            <a:avLst/>
          </a:prstGeom>
        </p:spPr>
      </p:pic>
      <p:pic>
        <p:nvPicPr>
          <p:cNvPr id="6" name="Picture 5">
            <a:extLst>
              <a:ext uri="{FF2B5EF4-FFF2-40B4-BE49-F238E27FC236}">
                <a16:creationId xmlns:a16="http://schemas.microsoft.com/office/drawing/2014/main" id="{9205A61D-36F7-D54F-8299-DACC4697DAAD}"/>
              </a:ext>
            </a:extLst>
          </p:cNvPr>
          <p:cNvPicPr>
            <a:picLocks noChangeAspect="1"/>
          </p:cNvPicPr>
          <p:nvPr/>
        </p:nvPicPr>
        <p:blipFill>
          <a:blip r:embed="rId6"/>
          <a:stretch>
            <a:fillRect/>
          </a:stretch>
        </p:blipFill>
        <p:spPr>
          <a:xfrm>
            <a:off x="2941628" y="2370621"/>
            <a:ext cx="2293539" cy="2293539"/>
          </a:xfrm>
          <a:prstGeom prst="rect">
            <a:avLst/>
          </a:prstGeom>
        </p:spPr>
      </p:pic>
      <p:pic>
        <p:nvPicPr>
          <p:cNvPr id="8" name="Picture 7">
            <a:extLst>
              <a:ext uri="{FF2B5EF4-FFF2-40B4-BE49-F238E27FC236}">
                <a16:creationId xmlns:a16="http://schemas.microsoft.com/office/drawing/2014/main" id="{D1DE1D2A-A06D-FE4B-AD8A-763AD3E00A95}"/>
              </a:ext>
            </a:extLst>
          </p:cNvPr>
          <p:cNvPicPr>
            <a:picLocks noChangeAspect="1"/>
          </p:cNvPicPr>
          <p:nvPr/>
        </p:nvPicPr>
        <p:blipFill>
          <a:blip r:embed="rId7"/>
          <a:stretch>
            <a:fillRect/>
          </a:stretch>
        </p:blipFill>
        <p:spPr>
          <a:xfrm>
            <a:off x="394824" y="3967864"/>
            <a:ext cx="2284781" cy="2284781"/>
          </a:xfrm>
          <a:prstGeom prst="rect">
            <a:avLst/>
          </a:prstGeom>
        </p:spPr>
      </p:pic>
      <p:pic>
        <p:nvPicPr>
          <p:cNvPr id="10" name="Picture 9">
            <a:extLst>
              <a:ext uri="{FF2B5EF4-FFF2-40B4-BE49-F238E27FC236}">
                <a16:creationId xmlns:a16="http://schemas.microsoft.com/office/drawing/2014/main" id="{9C7A13E6-ADBA-9940-9CF8-90B557A52671}"/>
              </a:ext>
            </a:extLst>
          </p:cNvPr>
          <p:cNvPicPr>
            <a:picLocks noChangeAspect="1"/>
          </p:cNvPicPr>
          <p:nvPr/>
        </p:nvPicPr>
        <p:blipFill>
          <a:blip r:embed="rId8"/>
          <a:stretch>
            <a:fillRect/>
          </a:stretch>
        </p:blipFill>
        <p:spPr>
          <a:xfrm>
            <a:off x="2472816" y="4318518"/>
            <a:ext cx="2306337" cy="2306337"/>
          </a:xfrm>
          <a:prstGeom prst="rect">
            <a:avLst/>
          </a:prstGeom>
        </p:spPr>
      </p:pic>
      <p:pic>
        <p:nvPicPr>
          <p:cNvPr id="3" name="Audio 2">
            <a:hlinkClick r:id="" action="ppaction://media"/>
            <a:extLst>
              <a:ext uri="{FF2B5EF4-FFF2-40B4-BE49-F238E27FC236}">
                <a16:creationId xmlns:a16="http://schemas.microsoft.com/office/drawing/2014/main" id="{2A573B8C-0B1C-2A42-A6B0-B5267EF73AB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63867292"/>
      </p:ext>
    </p:extLst>
  </p:cSld>
  <p:clrMapOvr>
    <a:masterClrMapping/>
  </p:clrMapOvr>
  <mc:AlternateContent xmlns:mc="http://schemas.openxmlformats.org/markup-compatibility/2006">
    <mc:Choice xmlns:p14="http://schemas.microsoft.com/office/powerpoint/2010/main" Requires="p14">
      <p:transition spd="slow" p14:dur="2000" advTm="22915"/>
    </mc:Choice>
    <mc:Fallback>
      <p:transition spd="slow" advTm="22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A1F3-3EA5-EB41-9766-D0DD2E80C5BF}"/>
              </a:ext>
            </a:extLst>
          </p:cNvPr>
          <p:cNvSpPr>
            <a:spLocks noGrp="1"/>
          </p:cNvSpPr>
          <p:nvPr>
            <p:ph type="title"/>
          </p:nvPr>
        </p:nvSpPr>
        <p:spPr/>
        <p:txBody>
          <a:bodyPr>
            <a:noAutofit/>
          </a:bodyPr>
          <a:lstStyle/>
          <a:p>
            <a:r>
              <a:rPr lang="en-US" sz="4267" dirty="0"/>
              <a:t>Return to MNIST: </a:t>
            </a:r>
            <a:br>
              <a:rPr lang="en-US" sz="4267" dirty="0"/>
            </a:br>
            <a:r>
              <a:rPr lang="en-US" sz="4267" dirty="0"/>
              <a:t>Many ways of writing “4”</a:t>
            </a:r>
          </a:p>
        </p:txBody>
      </p:sp>
      <p:pic>
        <p:nvPicPr>
          <p:cNvPr id="4" name="Picture 3">
            <a:extLst>
              <a:ext uri="{FF2B5EF4-FFF2-40B4-BE49-F238E27FC236}">
                <a16:creationId xmlns:a16="http://schemas.microsoft.com/office/drawing/2014/main" id="{E68F6D06-EFE1-DA47-B069-AD21F2162420}"/>
              </a:ext>
            </a:extLst>
          </p:cNvPr>
          <p:cNvPicPr>
            <a:picLocks noChangeAspect="1"/>
          </p:cNvPicPr>
          <p:nvPr/>
        </p:nvPicPr>
        <p:blipFill>
          <a:blip r:embed="rId5"/>
          <a:stretch>
            <a:fillRect/>
          </a:stretch>
        </p:blipFill>
        <p:spPr>
          <a:xfrm>
            <a:off x="755864" y="1971096"/>
            <a:ext cx="2347425" cy="2347425"/>
          </a:xfrm>
          <a:prstGeom prst="rect">
            <a:avLst/>
          </a:prstGeom>
        </p:spPr>
      </p:pic>
      <p:pic>
        <p:nvPicPr>
          <p:cNvPr id="6" name="Picture 5">
            <a:extLst>
              <a:ext uri="{FF2B5EF4-FFF2-40B4-BE49-F238E27FC236}">
                <a16:creationId xmlns:a16="http://schemas.microsoft.com/office/drawing/2014/main" id="{9205A61D-36F7-D54F-8299-DACC4697DAAD}"/>
              </a:ext>
            </a:extLst>
          </p:cNvPr>
          <p:cNvPicPr>
            <a:picLocks noChangeAspect="1"/>
          </p:cNvPicPr>
          <p:nvPr/>
        </p:nvPicPr>
        <p:blipFill>
          <a:blip r:embed="rId6"/>
          <a:stretch>
            <a:fillRect/>
          </a:stretch>
        </p:blipFill>
        <p:spPr>
          <a:xfrm>
            <a:off x="2941628" y="2370621"/>
            <a:ext cx="2293539" cy="2293539"/>
          </a:xfrm>
          <a:prstGeom prst="rect">
            <a:avLst/>
          </a:prstGeom>
        </p:spPr>
      </p:pic>
      <p:pic>
        <p:nvPicPr>
          <p:cNvPr id="8" name="Picture 7">
            <a:extLst>
              <a:ext uri="{FF2B5EF4-FFF2-40B4-BE49-F238E27FC236}">
                <a16:creationId xmlns:a16="http://schemas.microsoft.com/office/drawing/2014/main" id="{D1DE1D2A-A06D-FE4B-AD8A-763AD3E00A95}"/>
              </a:ext>
            </a:extLst>
          </p:cNvPr>
          <p:cNvPicPr>
            <a:picLocks noChangeAspect="1"/>
          </p:cNvPicPr>
          <p:nvPr/>
        </p:nvPicPr>
        <p:blipFill>
          <a:blip r:embed="rId7"/>
          <a:stretch>
            <a:fillRect/>
          </a:stretch>
        </p:blipFill>
        <p:spPr>
          <a:xfrm>
            <a:off x="394824" y="3967864"/>
            <a:ext cx="2284781" cy="2284781"/>
          </a:xfrm>
          <a:prstGeom prst="rect">
            <a:avLst/>
          </a:prstGeom>
        </p:spPr>
      </p:pic>
      <p:pic>
        <p:nvPicPr>
          <p:cNvPr id="10" name="Picture 9">
            <a:extLst>
              <a:ext uri="{FF2B5EF4-FFF2-40B4-BE49-F238E27FC236}">
                <a16:creationId xmlns:a16="http://schemas.microsoft.com/office/drawing/2014/main" id="{9C7A13E6-ADBA-9940-9CF8-90B557A52671}"/>
              </a:ext>
            </a:extLst>
          </p:cNvPr>
          <p:cNvPicPr>
            <a:picLocks noChangeAspect="1"/>
          </p:cNvPicPr>
          <p:nvPr/>
        </p:nvPicPr>
        <p:blipFill>
          <a:blip r:embed="rId8"/>
          <a:stretch>
            <a:fillRect/>
          </a:stretch>
        </p:blipFill>
        <p:spPr>
          <a:xfrm>
            <a:off x="2472816" y="4318518"/>
            <a:ext cx="2306337" cy="2306337"/>
          </a:xfrm>
          <a:prstGeom prst="rect">
            <a:avLst/>
          </a:prstGeom>
        </p:spPr>
      </p:pic>
      <p:sp>
        <p:nvSpPr>
          <p:cNvPr id="3" name="TextBox 2">
            <a:extLst>
              <a:ext uri="{FF2B5EF4-FFF2-40B4-BE49-F238E27FC236}">
                <a16:creationId xmlns:a16="http://schemas.microsoft.com/office/drawing/2014/main" id="{032FC2EB-76DA-604E-BAB5-563EA7C9C73F}"/>
              </a:ext>
            </a:extLst>
          </p:cNvPr>
          <p:cNvSpPr txBox="1"/>
          <p:nvPr/>
        </p:nvSpPr>
        <p:spPr>
          <a:xfrm>
            <a:off x="6355426" y="4700691"/>
            <a:ext cx="5226975" cy="1309205"/>
          </a:xfrm>
          <a:prstGeom prst="rect">
            <a:avLst/>
          </a:prstGeom>
          <a:noFill/>
        </p:spPr>
        <p:txBody>
          <a:bodyPr wrap="square" rtlCol="0">
            <a:spAutoFit/>
          </a:bodyPr>
          <a:lstStyle/>
          <a:p>
            <a:r>
              <a:rPr lang="en-US" sz="2636" dirty="0"/>
              <a:t>Single Filter (e.g. Logistic Regression/ “Shallow Learning”) only uses one filter, looks for the average shape</a:t>
            </a:r>
          </a:p>
        </p:txBody>
      </p:sp>
      <p:pic>
        <p:nvPicPr>
          <p:cNvPr id="7" name="Picture 6">
            <a:extLst>
              <a:ext uri="{FF2B5EF4-FFF2-40B4-BE49-F238E27FC236}">
                <a16:creationId xmlns:a16="http://schemas.microsoft.com/office/drawing/2014/main" id="{B51C5FA1-48E1-4B43-835D-81A35BCD95C3}"/>
              </a:ext>
            </a:extLst>
          </p:cNvPr>
          <p:cNvPicPr>
            <a:picLocks noChangeAspect="1"/>
          </p:cNvPicPr>
          <p:nvPr/>
        </p:nvPicPr>
        <p:blipFill>
          <a:blip r:embed="rId9"/>
          <a:stretch>
            <a:fillRect/>
          </a:stretch>
        </p:blipFill>
        <p:spPr>
          <a:xfrm>
            <a:off x="6857144" y="1796473"/>
            <a:ext cx="3226448" cy="3226448"/>
          </a:xfrm>
          <a:prstGeom prst="rect">
            <a:avLst/>
          </a:prstGeom>
        </p:spPr>
      </p:pic>
      <p:pic>
        <p:nvPicPr>
          <p:cNvPr id="5" name="Audio 4">
            <a:hlinkClick r:id="" action="ppaction://media"/>
            <a:extLst>
              <a:ext uri="{FF2B5EF4-FFF2-40B4-BE49-F238E27FC236}">
                <a16:creationId xmlns:a16="http://schemas.microsoft.com/office/drawing/2014/main" id="{60B65167-01C4-CB44-B643-90623C75F0D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50053062"/>
      </p:ext>
    </p:extLst>
  </p:cSld>
  <p:clrMapOvr>
    <a:masterClrMapping/>
  </p:clrMapOvr>
  <mc:AlternateContent xmlns:mc="http://schemas.openxmlformats.org/markup-compatibility/2006">
    <mc:Choice xmlns:p14="http://schemas.microsoft.com/office/powerpoint/2010/main" Requires="p14">
      <p:transition spd="slow" p14:dur="2000" advTm="26790"/>
    </mc:Choice>
    <mc:Fallback>
      <p:transition spd="slow" advTm="267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6A1F3-3EA5-EB41-9766-D0DD2E80C5BF}"/>
              </a:ext>
            </a:extLst>
          </p:cNvPr>
          <p:cNvSpPr>
            <a:spLocks noGrp="1"/>
          </p:cNvSpPr>
          <p:nvPr>
            <p:ph type="title"/>
          </p:nvPr>
        </p:nvSpPr>
        <p:spPr/>
        <p:txBody>
          <a:bodyPr>
            <a:noAutofit/>
          </a:bodyPr>
          <a:lstStyle/>
          <a:p>
            <a:r>
              <a:rPr lang="en-US" sz="4267" dirty="0"/>
              <a:t>Return to MNIST: </a:t>
            </a:r>
            <a:br>
              <a:rPr lang="en-US" sz="4267" dirty="0"/>
            </a:br>
            <a:r>
              <a:rPr lang="en-US" sz="4267" dirty="0"/>
              <a:t>Many ways of writing “4”</a:t>
            </a:r>
          </a:p>
        </p:txBody>
      </p:sp>
      <p:pic>
        <p:nvPicPr>
          <p:cNvPr id="4" name="Picture 3">
            <a:extLst>
              <a:ext uri="{FF2B5EF4-FFF2-40B4-BE49-F238E27FC236}">
                <a16:creationId xmlns:a16="http://schemas.microsoft.com/office/drawing/2014/main" id="{E68F6D06-EFE1-DA47-B069-AD21F2162420}"/>
              </a:ext>
            </a:extLst>
          </p:cNvPr>
          <p:cNvPicPr>
            <a:picLocks noChangeAspect="1"/>
          </p:cNvPicPr>
          <p:nvPr/>
        </p:nvPicPr>
        <p:blipFill>
          <a:blip r:embed="rId5"/>
          <a:stretch>
            <a:fillRect/>
          </a:stretch>
        </p:blipFill>
        <p:spPr>
          <a:xfrm>
            <a:off x="755864" y="1971096"/>
            <a:ext cx="2347425" cy="2347425"/>
          </a:xfrm>
          <a:prstGeom prst="rect">
            <a:avLst/>
          </a:prstGeom>
        </p:spPr>
      </p:pic>
      <p:pic>
        <p:nvPicPr>
          <p:cNvPr id="6" name="Picture 5">
            <a:extLst>
              <a:ext uri="{FF2B5EF4-FFF2-40B4-BE49-F238E27FC236}">
                <a16:creationId xmlns:a16="http://schemas.microsoft.com/office/drawing/2014/main" id="{9205A61D-36F7-D54F-8299-DACC4697DAAD}"/>
              </a:ext>
            </a:extLst>
          </p:cNvPr>
          <p:cNvPicPr>
            <a:picLocks noChangeAspect="1"/>
          </p:cNvPicPr>
          <p:nvPr/>
        </p:nvPicPr>
        <p:blipFill>
          <a:blip r:embed="rId6"/>
          <a:stretch>
            <a:fillRect/>
          </a:stretch>
        </p:blipFill>
        <p:spPr>
          <a:xfrm>
            <a:off x="2941628" y="2370621"/>
            <a:ext cx="2293539" cy="2293539"/>
          </a:xfrm>
          <a:prstGeom prst="rect">
            <a:avLst/>
          </a:prstGeom>
        </p:spPr>
      </p:pic>
      <p:pic>
        <p:nvPicPr>
          <p:cNvPr id="8" name="Picture 7">
            <a:extLst>
              <a:ext uri="{FF2B5EF4-FFF2-40B4-BE49-F238E27FC236}">
                <a16:creationId xmlns:a16="http://schemas.microsoft.com/office/drawing/2014/main" id="{D1DE1D2A-A06D-FE4B-AD8A-763AD3E00A95}"/>
              </a:ext>
            </a:extLst>
          </p:cNvPr>
          <p:cNvPicPr>
            <a:picLocks noChangeAspect="1"/>
          </p:cNvPicPr>
          <p:nvPr/>
        </p:nvPicPr>
        <p:blipFill>
          <a:blip r:embed="rId7"/>
          <a:stretch>
            <a:fillRect/>
          </a:stretch>
        </p:blipFill>
        <p:spPr>
          <a:xfrm>
            <a:off x="394824" y="3967864"/>
            <a:ext cx="2284781" cy="2284781"/>
          </a:xfrm>
          <a:prstGeom prst="rect">
            <a:avLst/>
          </a:prstGeom>
        </p:spPr>
      </p:pic>
      <p:pic>
        <p:nvPicPr>
          <p:cNvPr id="10" name="Picture 9">
            <a:extLst>
              <a:ext uri="{FF2B5EF4-FFF2-40B4-BE49-F238E27FC236}">
                <a16:creationId xmlns:a16="http://schemas.microsoft.com/office/drawing/2014/main" id="{9C7A13E6-ADBA-9940-9CF8-90B557A52671}"/>
              </a:ext>
            </a:extLst>
          </p:cNvPr>
          <p:cNvPicPr>
            <a:picLocks noChangeAspect="1"/>
          </p:cNvPicPr>
          <p:nvPr/>
        </p:nvPicPr>
        <p:blipFill>
          <a:blip r:embed="rId8"/>
          <a:stretch>
            <a:fillRect/>
          </a:stretch>
        </p:blipFill>
        <p:spPr>
          <a:xfrm>
            <a:off x="2472816" y="4318518"/>
            <a:ext cx="2306337" cy="2306337"/>
          </a:xfrm>
          <a:prstGeom prst="rect">
            <a:avLst/>
          </a:prstGeom>
        </p:spPr>
      </p:pic>
      <p:sp>
        <p:nvSpPr>
          <p:cNvPr id="3" name="TextBox 2">
            <a:extLst>
              <a:ext uri="{FF2B5EF4-FFF2-40B4-BE49-F238E27FC236}">
                <a16:creationId xmlns:a16="http://schemas.microsoft.com/office/drawing/2014/main" id="{032FC2EB-76DA-604E-BAB5-563EA7C9C73F}"/>
              </a:ext>
            </a:extLst>
          </p:cNvPr>
          <p:cNvSpPr txBox="1"/>
          <p:nvPr/>
        </p:nvSpPr>
        <p:spPr>
          <a:xfrm>
            <a:off x="5682713" y="5471687"/>
            <a:ext cx="5893531" cy="903581"/>
          </a:xfrm>
          <a:prstGeom prst="rect">
            <a:avLst/>
          </a:prstGeom>
          <a:noFill/>
        </p:spPr>
        <p:txBody>
          <a:bodyPr wrap="square" rtlCol="0">
            <a:spAutoFit/>
          </a:bodyPr>
          <a:lstStyle/>
          <a:p>
            <a:r>
              <a:rPr lang="en-US" sz="2636" dirty="0"/>
              <a:t>Multiple filters can look for </a:t>
            </a:r>
            <a:r>
              <a:rPr lang="en-US" sz="2636" i="1" dirty="0"/>
              <a:t>subtypes</a:t>
            </a:r>
            <a:r>
              <a:rPr lang="en-US" sz="2636" dirty="0"/>
              <a:t> indicative of different ways of writing “4”</a:t>
            </a:r>
          </a:p>
        </p:txBody>
      </p:sp>
      <p:pic>
        <p:nvPicPr>
          <p:cNvPr id="9" name="Picture 8">
            <a:extLst>
              <a:ext uri="{FF2B5EF4-FFF2-40B4-BE49-F238E27FC236}">
                <a16:creationId xmlns:a16="http://schemas.microsoft.com/office/drawing/2014/main" id="{1FAE61B0-04A7-0046-9996-3BBBDF5C6B77}"/>
              </a:ext>
            </a:extLst>
          </p:cNvPr>
          <p:cNvPicPr>
            <a:picLocks noChangeAspect="1"/>
          </p:cNvPicPr>
          <p:nvPr/>
        </p:nvPicPr>
        <p:blipFill>
          <a:blip r:embed="rId9"/>
          <a:stretch>
            <a:fillRect/>
          </a:stretch>
        </p:blipFill>
        <p:spPr>
          <a:xfrm>
            <a:off x="5497188" y="1450499"/>
            <a:ext cx="2474056" cy="2474056"/>
          </a:xfrm>
          <a:prstGeom prst="rect">
            <a:avLst/>
          </a:prstGeom>
        </p:spPr>
      </p:pic>
      <p:pic>
        <p:nvPicPr>
          <p:cNvPr id="12" name="Picture 11">
            <a:extLst>
              <a:ext uri="{FF2B5EF4-FFF2-40B4-BE49-F238E27FC236}">
                <a16:creationId xmlns:a16="http://schemas.microsoft.com/office/drawing/2014/main" id="{89E7B36D-FF52-E841-BF1D-E77F10D26F71}"/>
              </a:ext>
            </a:extLst>
          </p:cNvPr>
          <p:cNvPicPr>
            <a:picLocks noChangeAspect="1"/>
          </p:cNvPicPr>
          <p:nvPr/>
        </p:nvPicPr>
        <p:blipFill>
          <a:blip r:embed="rId10"/>
          <a:stretch>
            <a:fillRect/>
          </a:stretch>
        </p:blipFill>
        <p:spPr>
          <a:xfrm>
            <a:off x="8896878" y="1419898"/>
            <a:ext cx="2496871" cy="2496871"/>
          </a:xfrm>
          <a:prstGeom prst="rect">
            <a:avLst/>
          </a:prstGeom>
        </p:spPr>
      </p:pic>
      <p:pic>
        <p:nvPicPr>
          <p:cNvPr id="14" name="Picture 13">
            <a:extLst>
              <a:ext uri="{FF2B5EF4-FFF2-40B4-BE49-F238E27FC236}">
                <a16:creationId xmlns:a16="http://schemas.microsoft.com/office/drawing/2014/main" id="{3791AB7C-579D-6741-86B5-FD1C28D765D7}"/>
              </a:ext>
            </a:extLst>
          </p:cNvPr>
          <p:cNvPicPr>
            <a:picLocks noChangeAspect="1"/>
          </p:cNvPicPr>
          <p:nvPr/>
        </p:nvPicPr>
        <p:blipFill>
          <a:blip r:embed="rId11"/>
          <a:stretch>
            <a:fillRect/>
          </a:stretch>
        </p:blipFill>
        <p:spPr>
          <a:xfrm>
            <a:off x="7266083" y="3391210"/>
            <a:ext cx="2465285" cy="2465285"/>
          </a:xfrm>
          <a:prstGeom prst="rect">
            <a:avLst/>
          </a:prstGeom>
        </p:spPr>
      </p:pic>
      <p:pic>
        <p:nvPicPr>
          <p:cNvPr id="5" name="Audio 4">
            <a:hlinkClick r:id="" action="ppaction://media"/>
            <a:extLst>
              <a:ext uri="{FF2B5EF4-FFF2-40B4-BE49-F238E27FC236}">
                <a16:creationId xmlns:a16="http://schemas.microsoft.com/office/drawing/2014/main" id="{CF529360-6305-1641-A811-04B6964859F7}"/>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74440641"/>
      </p:ext>
    </p:extLst>
  </p:cSld>
  <p:clrMapOvr>
    <a:masterClrMapping/>
  </p:clrMapOvr>
  <mc:AlternateContent xmlns:mc="http://schemas.openxmlformats.org/markup-compatibility/2006">
    <mc:Choice xmlns:p14="http://schemas.microsoft.com/office/powerpoint/2010/main" Requires="p14">
      <p:transition spd="slow" p14:dur="2000" advTm="29043"/>
    </mc:Choice>
    <mc:Fallback>
      <p:transition spd="slow" advTm="29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6"/>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7"/>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8"/>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7"/>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 name="Rectangle 4"/>
              <p:cNvSpPr/>
              <p:nvPr/>
            </p:nvSpPr>
            <p:spPr>
              <a:xfrm>
                <a:off x="7442530" y="579313"/>
                <a:ext cx="3499555" cy="3416320"/>
              </a:xfrm>
              <a:prstGeom prst="rect">
                <a:avLst/>
              </a:prstGeom>
            </p:spPr>
            <p:txBody>
              <a:bodyPr wrap="square">
                <a:spAutoFit/>
              </a:bodyPr>
              <a:lstStyle/>
              <a:p>
                <a:pPr marL="342900" indent="-342900">
                  <a:buFont typeface="Arial" panose="020B0604020202020204" pitchFamily="34" charset="0"/>
                  <a:buChar char="•"/>
                </a:pPr>
                <a:r>
                  <a:rPr lang="en-US" sz="2400" dirty="0"/>
                  <a:t>Each element of </a:t>
                </a:r>
                <a14:m>
                  <m:oMath xmlns:m="http://schemas.openxmlformats.org/officeDocument/2006/math">
                    <m:r>
                      <m:rPr>
                        <m:nor/>
                      </m:rPr>
                      <a:rPr lang="el-GR" sz="2400" i="1" dirty="0">
                        <a:latin typeface="Times New Roman" panose="02020603050405020304" pitchFamily="18" charset="0"/>
                        <a:cs typeface="Times New Roman" panose="02020603050405020304" pitchFamily="18" charset="0"/>
                      </a:rPr>
                      <m:t>ζ</m:t>
                    </m:r>
                    <m:r>
                      <m:rPr>
                        <m:nor/>
                      </m:rPr>
                      <a:rPr lang="en-US" sz="2400" i="1" baseline="-25000" dirty="0">
                        <a:latin typeface="Times New Roman" panose="02020603050405020304" pitchFamily="18" charset="0"/>
                        <a:cs typeface="Times New Roman" panose="02020603050405020304" pitchFamily="18" charset="0"/>
                      </a:rPr>
                      <m:t>i</m:t>
                    </m:r>
                  </m:oMath>
                </a14:m>
                <a:r>
                  <a:rPr lang="en-US" sz="2400" dirty="0"/>
                  <a:t> can be viewed as the output of a single filter applied to </a:t>
                </a:r>
                <a14:m>
                  <m:oMath xmlns:m="http://schemas.openxmlformats.org/officeDocument/2006/math">
                    <m:sSub>
                      <m:sSubPr>
                        <m:ctrlPr>
                          <a:rPr lang="en-US" sz="2400" i="1" dirty="0" smtClean="0">
                            <a:latin typeface="Cambria Math" panose="02040503050406030204" pitchFamily="18" charset="0"/>
                          </a:rPr>
                        </m:ctrlPr>
                      </m:sSubPr>
                      <m:e>
                        <m:r>
                          <a:rPr lang="en-US" sz="2400" b="0" i="1" dirty="0" smtClean="0">
                            <a:latin typeface="Cambria Math" panose="02040503050406030204" pitchFamily="18" charset="0"/>
                          </a:rPr>
                          <m:t>𝑥</m:t>
                        </m:r>
                      </m:e>
                      <m:sub>
                        <m:r>
                          <a:rPr lang="en-US" sz="2400" b="0" i="1" dirty="0" smtClean="0">
                            <a:latin typeface="Cambria Math" panose="02040503050406030204" pitchFamily="18" charset="0"/>
                          </a:rPr>
                          <m:t>𝑖</m:t>
                        </m:r>
                      </m:sub>
                    </m:sSub>
                  </m:oMath>
                </a14:m>
                <a:endParaRPr lang="en-US" sz="2400" i="1"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then perform logistic regression on the vector of these filter outputs</a:t>
                </a:r>
              </a:p>
            </p:txBody>
          </p:sp>
        </mc:Choice>
        <mc:Fallback xmlns="">
          <p:sp>
            <p:nvSpPr>
              <p:cNvPr id="5" name="Rectangle 4"/>
              <p:cNvSpPr>
                <a:spLocks noRot="1" noChangeAspect="1" noMove="1" noResize="1" noEditPoints="1" noAdjustHandles="1" noChangeArrowheads="1" noChangeShapeType="1" noTextEdit="1"/>
              </p:cNvSpPr>
              <p:nvPr/>
            </p:nvSpPr>
            <p:spPr>
              <a:xfrm>
                <a:off x="7442530" y="579313"/>
                <a:ext cx="3499555" cy="3416320"/>
              </a:xfrm>
              <a:prstGeom prst="rect">
                <a:avLst/>
              </a:prstGeom>
              <a:blipFill>
                <a:blip r:embed="rId9"/>
                <a:stretch>
                  <a:fillRect l="-2439" t="-1429" r="-174" b="-3214"/>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6444A054-DF2A-4044-8E8D-57356E4448A0}"/>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313897623"/>
      </p:ext>
    </p:extLst>
  </p:cSld>
  <p:clrMapOvr>
    <a:masterClrMapping/>
  </p:clrMapOvr>
  <mc:AlternateContent xmlns:mc="http://schemas.openxmlformats.org/markup-compatibility/2006">
    <mc:Choice xmlns:p14="http://schemas.microsoft.com/office/powerpoint/2010/main" Requires="p14">
      <p:transition spd="slow" p14:dur="2000" advTm="76866"/>
    </mc:Choice>
    <mc:Fallback>
      <p:transition spd="slow" advTm="76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93D82D-ABA5-E149-B8F8-90DFEBD7062D}"/>
              </a:ext>
            </a:extLst>
          </p:cNvPr>
          <p:cNvPicPr>
            <a:picLocks noChangeAspect="1"/>
          </p:cNvPicPr>
          <p:nvPr/>
        </p:nvPicPr>
        <p:blipFill rotWithShape="1">
          <a:blip r:embed="rId5"/>
          <a:srcRect l="1" r="20481"/>
          <a:stretch/>
        </p:blipFill>
        <p:spPr>
          <a:xfrm>
            <a:off x="228524" y="3729880"/>
            <a:ext cx="4171946" cy="2779820"/>
          </a:xfrm>
          <a:prstGeom prst="rect">
            <a:avLst/>
          </a:prstGeom>
        </p:spPr>
      </p:pic>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6"/>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7"/>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8"/>
                <a:stretch>
                  <a:fillRect b="-21622"/>
                </a:stretch>
              </a:blipFill>
            </p:spPr>
            <p:txBody>
              <a:bodyPr/>
              <a:lstStyle/>
              <a:p>
                <a:r>
                  <a:rPr lang="en-US">
                    <a:noFill/>
                  </a:rPr>
                  <a:t> </a:t>
                </a:r>
              </a:p>
            </p:txBody>
          </p:sp>
        </mc:Fallback>
      </mc:AlternateContent>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8693E8CE-473A-A54B-8F1C-DB45388FC1FC}"/>
                  </a:ext>
                </a:extLst>
              </p:cNvPr>
              <p:cNvSpPr/>
              <p:nvPr/>
            </p:nvSpPr>
            <p:spPr>
              <a:xfrm>
                <a:off x="6588839" y="617020"/>
                <a:ext cx="4416387" cy="5632311"/>
              </a:xfrm>
              <a:prstGeom prst="rect">
                <a:avLst/>
              </a:prstGeom>
            </p:spPr>
            <p:txBody>
              <a:bodyPr wrap="square">
                <a:spAutoFit/>
              </a:bodyPr>
              <a:lstStyle/>
              <a:p>
                <a:pPr marL="342900" indent="-342900">
                  <a:buFont typeface="Arial" panose="020B0604020202020204" pitchFamily="34" charset="0"/>
                  <a:buChar char="•"/>
                </a:pPr>
                <a:r>
                  <a:rPr lang="en-US" sz="2400" dirty="0"/>
                  <a:t>Going back to APACHE III, note that both high </a:t>
                </a:r>
                <a:r>
                  <a:rPr lang="en-US" sz="2400" i="1" dirty="0"/>
                  <a:t>and</a:t>
                </a:r>
                <a:r>
                  <a:rPr lang="en-US" sz="2400" dirty="0"/>
                  <a:t> low values of measurements like age and blood pressure are associated with higher mortality.</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Each element of </a:t>
                </a:r>
                <a14:m>
                  <m:oMath xmlns:m="http://schemas.openxmlformats.org/officeDocument/2006/math">
                    <m:r>
                      <m:rPr>
                        <m:nor/>
                      </m:rPr>
                      <a:rPr lang="el-GR" sz="2400" i="1" dirty="0">
                        <a:latin typeface="Times New Roman" panose="02020603050405020304" pitchFamily="18" charset="0"/>
                        <a:cs typeface="Times New Roman" panose="02020603050405020304" pitchFamily="18" charset="0"/>
                      </a:rPr>
                      <m:t>ζ</m:t>
                    </m:r>
                    <m:r>
                      <m:rPr>
                        <m:nor/>
                      </m:rPr>
                      <a:rPr lang="en-US" sz="2400" i="1" baseline="-25000" dirty="0">
                        <a:latin typeface="Times New Roman" panose="02020603050405020304" pitchFamily="18" charset="0"/>
                        <a:cs typeface="Times New Roman" panose="02020603050405020304" pitchFamily="18" charset="0"/>
                      </a:rPr>
                      <m:t>i</m:t>
                    </m:r>
                  </m:oMath>
                </a14:m>
                <a:r>
                  <a:rPr lang="en-US" sz="2400" dirty="0"/>
                  <a:t> can be viewed as determining how much patient </a:t>
                </a:r>
                <a14:m>
                  <m:oMath xmlns:m="http://schemas.openxmlformats.org/officeDocument/2006/math">
                    <m:sSub>
                      <m:sSubPr>
                        <m:ctrlPr>
                          <a:rPr lang="en-US" sz="2400" i="1" dirty="0" smtClean="0">
                            <a:latin typeface="Cambria Math" panose="02040503050406030204" pitchFamily="18" charset="0"/>
                          </a:rPr>
                        </m:ctrlPr>
                      </m:sSubPr>
                      <m:e>
                        <m:r>
                          <a:rPr lang="en-US" sz="2400" i="1" dirty="0" smtClean="0">
                            <a:latin typeface="Cambria Math" panose="02040503050406030204" pitchFamily="18" charset="0"/>
                          </a:rPr>
                          <m:t>𝑥</m:t>
                        </m:r>
                      </m:e>
                      <m:sub>
                        <m:r>
                          <a:rPr lang="en-US" sz="2400" i="1" dirty="0" smtClean="0">
                            <a:latin typeface="Cambria Math" panose="02040503050406030204" pitchFamily="18" charset="0"/>
                          </a:rPr>
                          <m:t>𝑖</m:t>
                        </m:r>
                      </m:sub>
                    </m:sSub>
                  </m:oMath>
                </a14:m>
                <a:r>
                  <a:rPr lang="en-US" sz="2400" dirty="0"/>
                  <a:t> matches a specific risk profile </a:t>
                </a:r>
                <a14:m>
                  <m:oMath xmlns:m="http://schemas.openxmlformats.org/officeDocument/2006/math">
                    <m:r>
                      <a:rPr lang="en-US" sz="2400" i="1" dirty="0" smtClean="0">
                        <a:latin typeface="Cambria Math" panose="02040503050406030204" pitchFamily="18" charset="0"/>
                      </a:rPr>
                      <m:t>𝑖</m:t>
                    </m:r>
                  </m:oMath>
                </a14:m>
                <a:r>
                  <a:rPr lang="en-US" sz="2400" dirty="0"/>
                  <a:t> (sepsis, for example)</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We then perform logistic regression on the vector of these risk profile matches</a:t>
                </a:r>
              </a:p>
            </p:txBody>
          </p:sp>
        </mc:Choice>
        <mc:Fallback xmlns="">
          <p:sp>
            <p:nvSpPr>
              <p:cNvPr id="32" name="Rectangle 31">
                <a:extLst>
                  <a:ext uri="{FF2B5EF4-FFF2-40B4-BE49-F238E27FC236}">
                    <a16:creationId xmlns:a16="http://schemas.microsoft.com/office/drawing/2014/main" id="{8693E8CE-473A-A54B-8F1C-DB45388FC1FC}"/>
                  </a:ext>
                </a:extLst>
              </p:cNvPr>
              <p:cNvSpPr>
                <a:spLocks noRot="1" noChangeAspect="1" noMove="1" noResize="1" noEditPoints="1" noAdjustHandles="1" noChangeArrowheads="1" noChangeShapeType="1" noTextEdit="1"/>
              </p:cNvSpPr>
              <p:nvPr/>
            </p:nvSpPr>
            <p:spPr>
              <a:xfrm>
                <a:off x="6588839" y="617020"/>
                <a:ext cx="4416387" cy="5632311"/>
              </a:xfrm>
              <a:prstGeom prst="rect">
                <a:avLst/>
              </a:prstGeom>
              <a:blipFill>
                <a:blip r:embed="rId9"/>
                <a:stretch>
                  <a:fillRect l="-1719" t="-899" r="-3152" b="-1348"/>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A528164F-A6FB-9E4D-9F36-ABFF03EA003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34970736"/>
      </p:ext>
    </p:extLst>
  </p:cSld>
  <p:clrMapOvr>
    <a:masterClrMapping/>
  </p:clrMapOvr>
  <mc:AlternateContent xmlns:mc="http://schemas.openxmlformats.org/markup-compatibility/2006">
    <mc:Choice xmlns:p14="http://schemas.microsoft.com/office/powerpoint/2010/main" Requires="p14">
      <p:transition spd="slow" p14:dur="2000" advTm="131876"/>
    </mc:Choice>
    <mc:Fallback>
      <p:transition spd="slow" advTm="1318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5"/>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6"/>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7"/>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6"/>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3" name="Title 1">
                <a:extLst>
                  <a:ext uri="{FF2B5EF4-FFF2-40B4-BE49-F238E27FC236}">
                    <a16:creationId xmlns:a16="http://schemas.microsoft.com/office/drawing/2014/main" id="{D41D87F0-00EE-7244-97F8-63F15CC0244A}"/>
                  </a:ext>
                </a:extLst>
              </p:cNvPr>
              <p:cNvSpPr>
                <a:spLocks noGrp="1"/>
              </p:cNvSpPr>
              <p:nvPr>
                <p:ph type="title"/>
              </p:nvPr>
            </p:nvSpPr>
            <p:spPr>
              <a:xfrm>
                <a:off x="7236506" y="403111"/>
                <a:ext cx="4566864" cy="4147220"/>
              </a:xfrm>
            </p:spPr>
            <p:txBody>
              <a:bodyPr>
                <a:normAutofit fontScale="90000"/>
              </a:bodyPr>
              <a:lstStyle/>
              <a:p>
                <a:r>
                  <a:rPr lang="en-US" sz="4800" i="1" dirty="0"/>
                  <a:t>Extended</a:t>
                </a:r>
                <a:r>
                  <a:rPr lang="en-US" sz="4800" dirty="0"/>
                  <a:t> logistic regression</a:t>
                </a:r>
                <a:br>
                  <a:rPr lang="en-US" sz="4800" dirty="0"/>
                </a:br>
                <a:br>
                  <a:rPr lang="en-US" sz="4800" dirty="0"/>
                </a:br>
                <a:r>
                  <a:rPr lang="en-US" sz="4800" dirty="0"/>
                  <a:t>a.k.a.</a:t>
                </a:r>
                <a:br>
                  <a:rPr lang="en-US" sz="4800" dirty="0"/>
                </a:br>
                <a:br>
                  <a:rPr lang="en-US" sz="4800" dirty="0"/>
                </a:br>
                <a:r>
                  <a:rPr lang="en-US" sz="4800" dirty="0"/>
                  <a:t>An MLP with 1 hidden layer </a:t>
                </a:r>
                <a14:m>
                  <m:oMath xmlns:m="http://schemas.openxmlformats.org/officeDocument/2006/math">
                    <m:r>
                      <m:rPr>
                        <m:nor/>
                      </m:rPr>
                      <a:rPr lang="el-GR" sz="4800" i="1" dirty="0" smtClean="0">
                        <a:latin typeface="Times New Roman" panose="02020603050405020304" pitchFamily="18" charset="0"/>
                        <a:cs typeface="Times New Roman" panose="02020603050405020304" pitchFamily="18" charset="0"/>
                      </a:rPr>
                      <m:t>ζ</m:t>
                    </m:r>
                  </m:oMath>
                </a14:m>
                <a:endParaRPr lang="en-US" sz="4800" dirty="0"/>
              </a:p>
            </p:txBody>
          </p:sp>
        </mc:Choice>
        <mc:Fallback xmlns="">
          <p:sp>
            <p:nvSpPr>
              <p:cNvPr id="33" name="Title 1">
                <a:extLst>
                  <a:ext uri="{FF2B5EF4-FFF2-40B4-BE49-F238E27FC236}">
                    <a16:creationId xmlns:a16="http://schemas.microsoft.com/office/drawing/2014/main" id="{D41D87F0-00EE-7244-97F8-63F15CC0244A}"/>
                  </a:ext>
                </a:extLst>
              </p:cNvPr>
              <p:cNvSpPr>
                <a:spLocks noGrp="1" noRot="1" noChangeAspect="1" noMove="1" noResize="1" noEditPoints="1" noAdjustHandles="1" noChangeArrowheads="1" noChangeShapeType="1" noTextEdit="1"/>
              </p:cNvSpPr>
              <p:nvPr>
                <p:ph type="title"/>
              </p:nvPr>
            </p:nvSpPr>
            <p:spPr>
              <a:xfrm>
                <a:off x="7236506" y="403111"/>
                <a:ext cx="4566864" cy="4147220"/>
              </a:xfrm>
              <a:blipFill>
                <a:blip r:embed="rId8"/>
                <a:stretch>
                  <a:fillRect l="-5263" t="-5183" b="-7622"/>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12525F8F-78C9-8C44-8529-261DC6396E2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16424030"/>
      </p:ext>
    </p:extLst>
  </p:cSld>
  <p:clrMapOvr>
    <a:masterClrMapping/>
  </p:clrMapOvr>
  <mc:AlternateContent xmlns:mc="http://schemas.openxmlformats.org/markup-compatibility/2006">
    <mc:Choice xmlns:p14="http://schemas.microsoft.com/office/powerpoint/2010/main" Requires="p14">
      <p:transition spd="slow" p14:dur="2000" advTm="25107"/>
    </mc:Choice>
    <mc:Fallback>
      <p:transition spd="slow" advTm="25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5"/>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6"/>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7"/>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6"/>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η</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η</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53" name="Straight Arrow Connector 52">
            <a:extLst>
              <a:ext uri="{FF2B5EF4-FFF2-40B4-BE49-F238E27FC236}">
                <a16:creationId xmlns:a16="http://schemas.microsoft.com/office/drawing/2014/main" id="{C134D0CD-BAC0-5F44-839E-0CBDCB88BB08}"/>
              </a:ext>
            </a:extLst>
          </p:cNvPr>
          <p:cNvCxnSpPr>
            <a:cxnSpLocks/>
          </p:cNvCxnSpPr>
          <p:nvPr/>
        </p:nvCxnSpPr>
        <p:spPr>
          <a:xfrm flipV="1">
            <a:off x="1126908"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a:extLst>
              <a:ext uri="{FF2B5EF4-FFF2-40B4-BE49-F238E27FC236}">
                <a16:creationId xmlns:a16="http://schemas.microsoft.com/office/drawing/2014/main" id="{C134D0CD-BAC0-5F44-839E-0CBDCB88BB08}"/>
              </a:ext>
            </a:extLst>
          </p:cNvPr>
          <p:cNvCxnSpPr>
            <a:cxnSpLocks/>
          </p:cNvCxnSpPr>
          <p:nvPr/>
        </p:nvCxnSpPr>
        <p:spPr>
          <a:xfrm flipV="1">
            <a:off x="4149951" y="2706337"/>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C134D0CD-BAC0-5F44-839E-0CBDCB88BB08}"/>
              </a:ext>
            </a:extLst>
          </p:cNvPr>
          <p:cNvCxnSpPr>
            <a:cxnSpLocks/>
          </p:cNvCxnSpPr>
          <p:nvPr/>
        </p:nvCxnSpPr>
        <p:spPr>
          <a:xfrm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246489" y="287866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Picture 32">
            <a:extLst>
              <a:ext uri="{FF2B5EF4-FFF2-40B4-BE49-F238E27FC236}">
                <a16:creationId xmlns:a16="http://schemas.microsoft.com/office/drawing/2014/main" id="{C1F8BF20-364A-5843-8FD8-15161C5B5F23}"/>
              </a:ext>
            </a:extLst>
          </p:cNvPr>
          <p:cNvPicPr>
            <a:picLocks noChangeAspect="1"/>
          </p:cNvPicPr>
          <p:nvPr/>
        </p:nvPicPr>
        <p:blipFill>
          <a:blip r:embed="rId6"/>
          <a:stretch>
            <a:fillRect/>
          </a:stretch>
        </p:blipFill>
        <p:spPr>
          <a:xfrm>
            <a:off x="876830" y="5175589"/>
            <a:ext cx="3520249" cy="473439"/>
          </a:xfrm>
          <a:prstGeom prst="rect">
            <a:avLst/>
          </a:prstGeom>
        </p:spPr>
      </p:pic>
      <p:sp>
        <p:nvSpPr>
          <p:cNvPr id="39" name="TextBox 38">
            <a:extLst>
              <a:ext uri="{FF2B5EF4-FFF2-40B4-BE49-F238E27FC236}">
                <a16:creationId xmlns:a16="http://schemas.microsoft.com/office/drawing/2014/main" id="{B7196F96-9B92-C84B-B33C-4585B8AE5240}"/>
              </a:ext>
            </a:extLst>
          </p:cNvPr>
          <p:cNvSpPr txBox="1"/>
          <p:nvPr/>
        </p:nvSpPr>
        <p:spPr>
          <a:xfrm>
            <a:off x="426569" y="50728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8E5E827C-A41C-9A41-A801-49CEF2580E6C}"/>
              </a:ext>
            </a:extLst>
          </p:cNvPr>
          <p:cNvSpPr txBox="1"/>
          <p:nvPr/>
        </p:nvSpPr>
        <p:spPr>
          <a:xfrm>
            <a:off x="4425522" y="5051204"/>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42" name="Straight Arrow Connector 41">
            <a:extLst>
              <a:ext uri="{FF2B5EF4-FFF2-40B4-BE49-F238E27FC236}">
                <a16:creationId xmlns:a16="http://schemas.microsoft.com/office/drawing/2014/main" id="{C134D0CD-BAC0-5F44-839E-0CBDCB88BB08}"/>
              </a:ext>
            </a:extLst>
          </p:cNvPr>
          <p:cNvCxnSpPr>
            <a:cxnSpLocks/>
          </p:cNvCxnSpPr>
          <p:nvPr/>
        </p:nvCxnSpPr>
        <p:spPr>
          <a:xfrm flipV="1">
            <a:off x="1126908" y="4152873"/>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C134D0CD-BAC0-5F44-839E-0CBDCB88BB08}"/>
              </a:ext>
            </a:extLst>
          </p:cNvPr>
          <p:cNvCxnSpPr>
            <a:cxnSpLocks/>
          </p:cNvCxnSpPr>
          <p:nvPr/>
        </p:nvCxnSpPr>
        <p:spPr>
          <a:xfrm flipV="1">
            <a:off x="4149951" y="4152873"/>
            <a:ext cx="0" cy="10227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C134D0CD-BAC0-5F44-839E-0CBDCB88BB08}"/>
              </a:ext>
            </a:extLst>
          </p:cNvPr>
          <p:cNvCxnSpPr>
            <a:cxnSpLocks/>
          </p:cNvCxnSpPr>
          <p:nvPr/>
        </p:nvCxnSpPr>
        <p:spPr>
          <a:xfrm flipV="1">
            <a:off x="2246489" y="4325203"/>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C134D0CD-BAC0-5F44-839E-0CBDCB88BB08}"/>
              </a:ext>
            </a:extLst>
          </p:cNvPr>
          <p:cNvCxnSpPr>
            <a:cxnSpLocks/>
          </p:cNvCxnSpPr>
          <p:nvPr/>
        </p:nvCxnSpPr>
        <p:spPr>
          <a:xfrm flipH="1" flipV="1">
            <a:off x="2246489" y="4325203"/>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6" name="Title 1">
                <a:extLst>
                  <a:ext uri="{FF2B5EF4-FFF2-40B4-BE49-F238E27FC236}">
                    <a16:creationId xmlns:a16="http://schemas.microsoft.com/office/drawing/2014/main" id="{6410DB4E-6119-D043-A6DE-B9778A93CB71}"/>
                  </a:ext>
                </a:extLst>
              </p:cNvPr>
              <p:cNvSpPr>
                <a:spLocks noGrp="1"/>
              </p:cNvSpPr>
              <p:nvPr>
                <p:ph type="title"/>
              </p:nvPr>
            </p:nvSpPr>
            <p:spPr>
              <a:xfrm>
                <a:off x="7228221" y="490186"/>
                <a:ext cx="4566864" cy="1825715"/>
              </a:xfrm>
            </p:spPr>
            <p:txBody>
              <a:bodyPr>
                <a:normAutofit fontScale="90000"/>
              </a:bodyPr>
              <a:lstStyle/>
              <a:p>
                <a:r>
                  <a:rPr lang="en-US" sz="4800" dirty="0"/>
                  <a:t>An MLP with 2 hidden layers</a:t>
                </a:r>
                <a:br>
                  <a:rPr lang="en-US" sz="4800" dirty="0"/>
                </a:br>
                <a:r>
                  <a:rPr lang="en-US" sz="4800" dirty="0"/>
                  <a:t>(</a:t>
                </a:r>
                <a:r>
                  <a:rPr lang="el-GR" sz="4800" i="1" dirty="0">
                    <a:latin typeface="Times New Roman" panose="02020603050405020304" pitchFamily="18" charset="0"/>
                    <a:cs typeface="Times New Roman" panose="02020603050405020304" pitchFamily="18" charset="0"/>
                  </a:rPr>
                  <a:t>η</a:t>
                </a:r>
                <a:r>
                  <a:rPr lang="el-GR" sz="4800" dirty="0">
                    <a:cs typeface="Times New Roman" panose="02020603050405020304" pitchFamily="18" charset="0"/>
                  </a:rPr>
                  <a:t> </a:t>
                </a:r>
                <a:r>
                  <a:rPr lang="en-US" sz="4800" dirty="0"/>
                  <a:t>and </a:t>
                </a:r>
                <a14:m>
                  <m:oMath xmlns:m="http://schemas.openxmlformats.org/officeDocument/2006/math">
                    <m:r>
                      <m:rPr>
                        <m:nor/>
                      </m:rPr>
                      <a:rPr lang="el-GR" sz="4800" i="1" dirty="0" smtClean="0">
                        <a:latin typeface="Times New Roman" panose="02020603050405020304" pitchFamily="18" charset="0"/>
                        <a:cs typeface="Times New Roman" panose="02020603050405020304" pitchFamily="18" charset="0"/>
                      </a:rPr>
                      <m:t>ζ</m:t>
                    </m:r>
                  </m:oMath>
                </a14:m>
                <a:r>
                  <a:rPr lang="en-US" sz="4800" dirty="0"/>
                  <a:t>)</a:t>
                </a:r>
              </a:p>
            </p:txBody>
          </p:sp>
        </mc:Choice>
        <mc:Fallback xmlns="">
          <p:sp>
            <p:nvSpPr>
              <p:cNvPr id="46" name="Title 1">
                <a:extLst>
                  <a:ext uri="{FF2B5EF4-FFF2-40B4-BE49-F238E27FC236}">
                    <a16:creationId xmlns:a16="http://schemas.microsoft.com/office/drawing/2014/main" id="{6410DB4E-6119-D043-A6DE-B9778A93CB71}"/>
                  </a:ext>
                </a:extLst>
              </p:cNvPr>
              <p:cNvSpPr>
                <a:spLocks noGrp="1" noRot="1" noChangeAspect="1" noMove="1" noResize="1" noEditPoints="1" noAdjustHandles="1" noChangeArrowheads="1" noChangeShapeType="1" noTextEdit="1"/>
              </p:cNvSpPr>
              <p:nvPr>
                <p:ph type="title"/>
              </p:nvPr>
            </p:nvSpPr>
            <p:spPr>
              <a:xfrm>
                <a:off x="7228221" y="490186"/>
                <a:ext cx="4566864" cy="1825715"/>
              </a:xfrm>
              <a:blipFill>
                <a:blip r:embed="rId8"/>
                <a:stretch>
                  <a:fillRect l="-5278" t="-11034" b="-15862"/>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C344A80C-5A7D-DF46-8EFE-9EF45ADE8643}"/>
              </a:ext>
            </a:extLst>
          </p:cNvPr>
          <p:cNvSpPr txBox="1"/>
          <p:nvPr/>
        </p:nvSpPr>
        <p:spPr>
          <a:xfrm>
            <a:off x="7228221" y="4575424"/>
            <a:ext cx="3733078" cy="1200329"/>
          </a:xfrm>
          <a:prstGeom prst="rect">
            <a:avLst/>
          </a:prstGeom>
          <a:noFill/>
        </p:spPr>
        <p:txBody>
          <a:bodyPr wrap="square" rtlCol="0">
            <a:spAutoFit/>
          </a:bodyPr>
          <a:lstStyle/>
          <a:p>
            <a:r>
              <a:rPr lang="en-US" sz="2400" b="1" dirty="0"/>
              <a:t>By adding layers, we build a </a:t>
            </a:r>
            <a:r>
              <a:rPr lang="en-US" sz="2400" b="1" i="1" dirty="0"/>
              <a:t>hierarchy</a:t>
            </a:r>
            <a:r>
              <a:rPr lang="en-US" sz="2400" b="1" dirty="0"/>
              <a:t> of increasingly complex features</a:t>
            </a:r>
          </a:p>
        </p:txBody>
      </p:sp>
      <p:pic>
        <p:nvPicPr>
          <p:cNvPr id="3" name="Audio 2">
            <a:hlinkClick r:id="" action="ppaction://media"/>
            <a:extLst>
              <a:ext uri="{FF2B5EF4-FFF2-40B4-BE49-F238E27FC236}">
                <a16:creationId xmlns:a16="http://schemas.microsoft.com/office/drawing/2014/main" id="{5B4CE53E-3D43-4E44-8CF9-C1148349477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39223929"/>
      </p:ext>
    </p:extLst>
  </p:cSld>
  <p:clrMapOvr>
    <a:masterClrMapping/>
  </p:clrMapOvr>
  <mc:AlternateContent xmlns:mc="http://schemas.openxmlformats.org/markup-compatibility/2006">
    <mc:Choice xmlns:p14="http://schemas.microsoft.com/office/powerpoint/2010/main" Requires="p14">
      <p:transition spd="slow" p14:dur="2000" advTm="35047"/>
    </mc:Choice>
    <mc:Fallback>
      <p:transition spd="slow" advTm="35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p:txBody>
          <a:bodyPr>
            <a:noAutofit/>
          </a:bodyPr>
          <a:lstStyle/>
          <a:p>
            <a:r>
              <a:rPr lang="en-US" sz="4267" dirty="0"/>
              <a:t>How can we modify logistic regression to learn complex, nonlinear relationships?</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5" name="Picture 44">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46" name="TextBox 45">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54" name="TextBox 53">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6"/>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7"/>
                <a:stretch>
                  <a:fillRect/>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5E9CA29A-5D40-0E4A-ABDB-DA248F4423D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67661860"/>
      </p:ext>
    </p:extLst>
  </p:cSld>
  <p:clrMapOvr>
    <a:masterClrMapping/>
  </p:clrMapOvr>
  <mc:AlternateContent xmlns:mc="http://schemas.openxmlformats.org/markup-compatibility/2006">
    <mc:Choice xmlns:p14="http://schemas.microsoft.com/office/powerpoint/2010/main" Requires="p14">
      <p:transition spd="slow" p14:dur="2000" advTm="54173"/>
    </mc:Choice>
    <mc:Fallback>
      <p:transition spd="slow" advTm="541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373426" y="345492"/>
            <a:ext cx="2150855" cy="2121592"/>
          </a:xfrm>
          <a:prstGeom prst="rect">
            <a:avLst/>
          </a:prstGeom>
        </p:spPr>
      </p:pic>
      <p:pic>
        <p:nvPicPr>
          <p:cNvPr id="4" name="Picture 3"/>
          <p:cNvPicPr>
            <a:picLocks noChangeAspect="1"/>
          </p:cNvPicPr>
          <p:nvPr/>
        </p:nvPicPr>
        <p:blipFill>
          <a:blip r:embed="rId6"/>
          <a:stretch>
            <a:fillRect/>
          </a:stretch>
        </p:blipFill>
        <p:spPr>
          <a:xfrm>
            <a:off x="605999" y="2425519"/>
            <a:ext cx="1407079" cy="1216867"/>
          </a:xfrm>
          <a:prstGeom prst="rect">
            <a:avLst/>
          </a:prstGeom>
        </p:spPr>
      </p:pic>
      <p:pic>
        <p:nvPicPr>
          <p:cNvPr id="134" name="Picture 133"/>
          <p:cNvPicPr>
            <a:picLocks noChangeAspect="1"/>
          </p:cNvPicPr>
          <p:nvPr/>
        </p:nvPicPr>
        <p:blipFill>
          <a:blip r:embed="rId6"/>
          <a:stretch>
            <a:fillRect/>
          </a:stretch>
        </p:blipFill>
        <p:spPr>
          <a:xfrm>
            <a:off x="605999" y="3600821"/>
            <a:ext cx="1407079" cy="1216867"/>
          </a:xfrm>
          <a:prstGeom prst="rect">
            <a:avLst/>
          </a:prstGeom>
        </p:spPr>
      </p:pic>
      <p:pic>
        <p:nvPicPr>
          <p:cNvPr id="135" name="Picture 134"/>
          <p:cNvPicPr>
            <a:picLocks noChangeAspect="1"/>
          </p:cNvPicPr>
          <p:nvPr/>
        </p:nvPicPr>
        <p:blipFill>
          <a:blip r:embed="rId6"/>
          <a:stretch>
            <a:fillRect/>
          </a:stretch>
        </p:blipFill>
        <p:spPr>
          <a:xfrm>
            <a:off x="605999" y="4776123"/>
            <a:ext cx="1407079" cy="1216867"/>
          </a:xfrm>
          <a:prstGeom prst="rect">
            <a:avLst/>
          </a:prstGeom>
        </p:spPr>
      </p:pic>
      <p:sp>
        <p:nvSpPr>
          <p:cNvPr id="7" name="Title 1">
            <a:extLst>
              <a:ext uri="{FF2B5EF4-FFF2-40B4-BE49-F238E27FC236}">
                <a16:creationId xmlns:a16="http://schemas.microsoft.com/office/drawing/2014/main" id="{3263305B-8145-1B4F-BC01-C3D9B13CE54B}"/>
              </a:ext>
            </a:extLst>
          </p:cNvPr>
          <p:cNvSpPr>
            <a:spLocks noGrp="1"/>
          </p:cNvSpPr>
          <p:nvPr>
            <p:ph type="title"/>
          </p:nvPr>
        </p:nvSpPr>
        <p:spPr>
          <a:xfrm>
            <a:off x="7236506" y="403111"/>
            <a:ext cx="4566864" cy="4147220"/>
          </a:xfrm>
        </p:spPr>
        <p:txBody>
          <a:bodyPr>
            <a:normAutofit/>
          </a:bodyPr>
          <a:lstStyle/>
          <a:p>
            <a:r>
              <a:rPr lang="en-US" sz="4800" dirty="0"/>
              <a:t>A </a:t>
            </a:r>
            <a:r>
              <a:rPr lang="en-US" sz="4800" i="1" dirty="0"/>
              <a:t>deep</a:t>
            </a:r>
            <a:r>
              <a:rPr lang="en-US" sz="4800" dirty="0"/>
              <a:t> MLP with many hidden layers</a:t>
            </a:r>
            <a:br>
              <a:rPr lang="en-US" sz="4800" dirty="0"/>
            </a:br>
            <a:br>
              <a:rPr lang="en-US" sz="4800" dirty="0"/>
            </a:br>
            <a:r>
              <a:rPr lang="en-US" sz="4800" i="1" dirty="0"/>
              <a:t>“deep learning”</a:t>
            </a:r>
          </a:p>
        </p:txBody>
      </p:sp>
      <p:pic>
        <p:nvPicPr>
          <p:cNvPr id="2" name="Audio 1">
            <a:hlinkClick r:id="" action="ppaction://media"/>
            <a:extLst>
              <a:ext uri="{FF2B5EF4-FFF2-40B4-BE49-F238E27FC236}">
                <a16:creationId xmlns:a16="http://schemas.microsoft.com/office/drawing/2014/main" id="{B36A970A-1939-5A46-B371-56684D47A37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05422802"/>
      </p:ext>
    </p:extLst>
  </p:cSld>
  <p:clrMapOvr>
    <a:masterClrMapping/>
  </p:clrMapOvr>
  <mc:AlternateContent xmlns:mc="http://schemas.openxmlformats.org/markup-compatibility/2006">
    <mc:Choice xmlns:p14="http://schemas.microsoft.com/office/powerpoint/2010/main" Requires="p14">
      <p:transition spd="slow" p14:dur="2000" advTm="47379"/>
    </mc:Choice>
    <mc:Fallback>
      <p:transition spd="slow" advTm="47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5">
            <a:extLst>
              <a:ext uri="{FF2B5EF4-FFF2-40B4-BE49-F238E27FC236}">
                <a16:creationId xmlns:a16="http://schemas.microsoft.com/office/drawing/2014/main" id="{D7487844-90CB-A14A-8CD0-A155B511B18F}"/>
              </a:ext>
            </a:extLst>
          </p:cNvPr>
          <p:cNvPicPr>
            <a:picLocks noChangeAspect="1"/>
          </p:cNvPicPr>
          <p:nvPr/>
        </p:nvPicPr>
        <p:blipFill>
          <a:blip r:embed="rId5"/>
          <a:stretch>
            <a:fillRect/>
          </a:stretch>
        </p:blipFill>
        <p:spPr>
          <a:xfrm>
            <a:off x="5902037" y="0"/>
            <a:ext cx="6054871" cy="6054871"/>
          </a:xfrm>
          <a:prstGeom prst="rect">
            <a:avLst/>
          </a:prstGeom>
        </p:spPr>
      </p:pic>
      <p:sp>
        <p:nvSpPr>
          <p:cNvPr id="9" name="Title 8">
            <a:extLst>
              <a:ext uri="{FF2B5EF4-FFF2-40B4-BE49-F238E27FC236}">
                <a16:creationId xmlns:a16="http://schemas.microsoft.com/office/drawing/2014/main" id="{12DA1C10-C181-F64A-B03D-C04F5FA39DD3}"/>
              </a:ext>
            </a:extLst>
          </p:cNvPr>
          <p:cNvSpPr txBox="1">
            <a:spLocks/>
          </p:cNvSpPr>
          <p:nvPr/>
        </p:nvSpPr>
        <p:spPr>
          <a:xfrm>
            <a:off x="522811" y="240806"/>
            <a:ext cx="5102134" cy="3094811"/>
          </a:xfrm>
          <a:prstGeom prst="rect">
            <a:avLst/>
          </a:prstGeom>
        </p:spPr>
        <p:txBody>
          <a:bodyPr vert="horz" lIns="121784" tIns="60892" rIns="121784" bIns="60892" rtlCol="0" anchor="ctr">
            <a:normAutofit/>
          </a:bodyPr>
          <a:lstStyle>
            <a:lvl1pPr algn="ctr" defTabSz="457200" rtl="0" eaLnBrk="1" latinLnBrk="0" hangingPunct="1">
              <a:spcBef>
                <a:spcPct val="0"/>
              </a:spcBef>
              <a:buNone/>
              <a:defRPr sz="4400" kern="1200">
                <a:solidFill>
                  <a:srgbClr val="001A57"/>
                </a:solidFill>
                <a:latin typeface="Helvetica"/>
                <a:ea typeface="+mj-ea"/>
                <a:cs typeface="+mj-cs"/>
              </a:defRPr>
            </a:lvl1pPr>
          </a:lstStyle>
          <a:p>
            <a:pPr algn="l"/>
            <a:r>
              <a:rPr lang="en-US" sz="4267" dirty="0">
                <a:solidFill>
                  <a:schemeClr val="tx1"/>
                </a:solidFill>
                <a:latin typeface="+mj-lt"/>
              </a:rPr>
              <a:t>Learn Highly Non-Linear Decision Surfaces</a:t>
            </a:r>
          </a:p>
        </p:txBody>
      </p:sp>
      <p:pic>
        <p:nvPicPr>
          <p:cNvPr id="2" name="Audio 1">
            <a:hlinkClick r:id="" action="ppaction://media"/>
            <a:extLst>
              <a:ext uri="{FF2B5EF4-FFF2-40B4-BE49-F238E27FC236}">
                <a16:creationId xmlns:a16="http://schemas.microsoft.com/office/drawing/2014/main" id="{746C596D-C921-4340-8194-556466F76B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21964971"/>
      </p:ext>
    </p:extLst>
  </p:cSld>
  <p:clrMapOvr>
    <a:masterClrMapping/>
  </p:clrMapOvr>
  <mc:AlternateContent xmlns:mc="http://schemas.openxmlformats.org/markup-compatibility/2006">
    <mc:Choice xmlns:p14="http://schemas.microsoft.com/office/powerpoint/2010/main" Requires="p14">
      <p:transition spd="slow" p14:dur="2000" advTm="28226"/>
    </mc:Choice>
    <mc:Fallback>
      <p:transition spd="slow" advTm="28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3286-B39B-484C-8B95-8FA1B0092D04}"/>
              </a:ext>
            </a:extLst>
          </p:cNvPr>
          <p:cNvSpPr>
            <a:spLocks noGrp="1"/>
          </p:cNvSpPr>
          <p:nvPr>
            <p:ph type="title"/>
          </p:nvPr>
        </p:nvSpPr>
        <p:spPr/>
        <p:txBody>
          <a:bodyPr/>
          <a:lstStyle/>
          <a:p>
            <a:r>
              <a:rPr lang="en-US" dirty="0"/>
              <a:t>Does this work with MNIST?</a:t>
            </a:r>
          </a:p>
        </p:txBody>
      </p:sp>
      <p:pic>
        <p:nvPicPr>
          <p:cNvPr id="3" name="Content Placeholder 5">
            <a:extLst>
              <a:ext uri="{FF2B5EF4-FFF2-40B4-BE49-F238E27FC236}">
                <a16:creationId xmlns:a16="http://schemas.microsoft.com/office/drawing/2014/main" id="{80463DC6-9E5D-AC4C-ACF8-A335F58176D6}"/>
              </a:ext>
            </a:extLst>
          </p:cNvPr>
          <p:cNvPicPr>
            <a:picLocks noChangeAspect="1"/>
          </p:cNvPicPr>
          <p:nvPr/>
        </p:nvPicPr>
        <p:blipFill>
          <a:blip r:embed="rId5"/>
          <a:stretch>
            <a:fillRect/>
          </a:stretch>
        </p:blipFill>
        <p:spPr>
          <a:xfrm>
            <a:off x="276847" y="2350164"/>
            <a:ext cx="5192128" cy="2958477"/>
          </a:xfrm>
          <a:prstGeom prst="rect">
            <a:avLst/>
          </a:prstGeom>
        </p:spPr>
      </p:pic>
      <p:cxnSp>
        <p:nvCxnSpPr>
          <p:cNvPr id="75" name="Straight Arrow Connector 74">
            <a:extLst>
              <a:ext uri="{FF2B5EF4-FFF2-40B4-BE49-F238E27FC236}">
                <a16:creationId xmlns:a16="http://schemas.microsoft.com/office/drawing/2014/main" id="{31570084-4177-B145-BA86-445FE6DEA37E}"/>
              </a:ext>
            </a:extLst>
          </p:cNvPr>
          <p:cNvCxnSpPr/>
          <p:nvPr/>
        </p:nvCxnSpPr>
        <p:spPr>
          <a:xfrm flipV="1">
            <a:off x="5468974" y="2474519"/>
            <a:ext cx="818597" cy="60207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D81A34D-908E-DB48-936F-86563F54770A}"/>
              </a:ext>
            </a:extLst>
          </p:cNvPr>
          <p:cNvCxnSpPr>
            <a:cxnSpLocks/>
          </p:cNvCxnSpPr>
          <p:nvPr/>
        </p:nvCxnSpPr>
        <p:spPr>
          <a:xfrm flipV="1">
            <a:off x="8423401" y="2248245"/>
            <a:ext cx="1271091" cy="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287A3FE7-7774-6343-A5C2-F13CF7342404}"/>
              </a:ext>
            </a:extLst>
          </p:cNvPr>
          <p:cNvSpPr txBox="1"/>
          <p:nvPr/>
        </p:nvSpPr>
        <p:spPr>
          <a:xfrm>
            <a:off x="9991922" y="2002301"/>
            <a:ext cx="2222788" cy="497957"/>
          </a:xfrm>
          <a:prstGeom prst="rect">
            <a:avLst/>
          </a:prstGeom>
          <a:noFill/>
        </p:spPr>
        <p:txBody>
          <a:bodyPr wrap="none" rtlCol="0">
            <a:spAutoFit/>
          </a:bodyPr>
          <a:lstStyle/>
          <a:p>
            <a:r>
              <a:rPr lang="en-US" sz="2636" dirty="0"/>
              <a:t>~91% Accurate</a:t>
            </a:r>
          </a:p>
        </p:txBody>
      </p:sp>
      <p:pic>
        <p:nvPicPr>
          <p:cNvPr id="8" name="Picture 7"/>
          <p:cNvPicPr>
            <a:picLocks noChangeAspect="1"/>
          </p:cNvPicPr>
          <p:nvPr/>
        </p:nvPicPr>
        <p:blipFill>
          <a:blip r:embed="rId6"/>
          <a:stretch>
            <a:fillRect/>
          </a:stretch>
        </p:blipFill>
        <p:spPr>
          <a:xfrm>
            <a:off x="6360018" y="1442297"/>
            <a:ext cx="1922264" cy="2064444"/>
          </a:xfrm>
          <a:prstGeom prst="rect">
            <a:avLst/>
          </a:prstGeom>
        </p:spPr>
      </p:pic>
      <p:pic>
        <p:nvPicPr>
          <p:cNvPr id="4" name="Audio 3">
            <a:hlinkClick r:id="" action="ppaction://media"/>
            <a:extLst>
              <a:ext uri="{FF2B5EF4-FFF2-40B4-BE49-F238E27FC236}">
                <a16:creationId xmlns:a16="http://schemas.microsoft.com/office/drawing/2014/main" id="{3407ED90-0D3F-F042-85B6-0D6FDDE2EA4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89407517"/>
      </p:ext>
    </p:extLst>
  </p:cSld>
  <p:clrMapOvr>
    <a:masterClrMapping/>
  </p:clrMapOvr>
  <mc:AlternateContent xmlns:mc="http://schemas.openxmlformats.org/markup-compatibility/2006">
    <mc:Choice xmlns:p14="http://schemas.microsoft.com/office/powerpoint/2010/main" Requires="p14">
      <p:transition spd="slow" p14:dur="2000" advTm="15114"/>
    </mc:Choice>
    <mc:Fallback>
      <p:transition spd="slow" advTm="15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3286-B39B-484C-8B95-8FA1B0092D04}"/>
              </a:ext>
            </a:extLst>
          </p:cNvPr>
          <p:cNvSpPr>
            <a:spLocks noGrp="1"/>
          </p:cNvSpPr>
          <p:nvPr>
            <p:ph type="title"/>
          </p:nvPr>
        </p:nvSpPr>
        <p:spPr/>
        <p:txBody>
          <a:bodyPr/>
          <a:lstStyle/>
          <a:p>
            <a:r>
              <a:rPr lang="en-US" dirty="0"/>
              <a:t>Does this work with MNIST?</a:t>
            </a:r>
          </a:p>
        </p:txBody>
      </p:sp>
      <p:pic>
        <p:nvPicPr>
          <p:cNvPr id="3" name="Content Placeholder 5">
            <a:extLst>
              <a:ext uri="{FF2B5EF4-FFF2-40B4-BE49-F238E27FC236}">
                <a16:creationId xmlns:a16="http://schemas.microsoft.com/office/drawing/2014/main" id="{80463DC6-9E5D-AC4C-ACF8-A335F58176D6}"/>
              </a:ext>
            </a:extLst>
          </p:cNvPr>
          <p:cNvPicPr>
            <a:picLocks noChangeAspect="1"/>
          </p:cNvPicPr>
          <p:nvPr/>
        </p:nvPicPr>
        <p:blipFill>
          <a:blip r:embed="rId5"/>
          <a:stretch>
            <a:fillRect/>
          </a:stretch>
        </p:blipFill>
        <p:spPr>
          <a:xfrm>
            <a:off x="276847" y="2350164"/>
            <a:ext cx="5192128" cy="2958477"/>
          </a:xfrm>
          <a:prstGeom prst="rect">
            <a:avLst/>
          </a:prstGeom>
        </p:spPr>
      </p:pic>
      <p:cxnSp>
        <p:nvCxnSpPr>
          <p:cNvPr id="75" name="Straight Arrow Connector 74">
            <a:extLst>
              <a:ext uri="{FF2B5EF4-FFF2-40B4-BE49-F238E27FC236}">
                <a16:creationId xmlns:a16="http://schemas.microsoft.com/office/drawing/2014/main" id="{31570084-4177-B145-BA86-445FE6DEA37E}"/>
              </a:ext>
            </a:extLst>
          </p:cNvPr>
          <p:cNvCxnSpPr/>
          <p:nvPr/>
        </p:nvCxnSpPr>
        <p:spPr>
          <a:xfrm flipV="1">
            <a:off x="5468974" y="2474519"/>
            <a:ext cx="818597" cy="602075"/>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a:extLst>
              <a:ext uri="{FF2B5EF4-FFF2-40B4-BE49-F238E27FC236}">
                <a16:creationId xmlns:a16="http://schemas.microsoft.com/office/drawing/2014/main" id="{FE2FBE95-7D26-AB4F-8FC9-CD5E9AEEE897}"/>
              </a:ext>
            </a:extLst>
          </p:cNvPr>
          <p:cNvCxnSpPr>
            <a:cxnSpLocks/>
          </p:cNvCxnSpPr>
          <p:nvPr/>
        </p:nvCxnSpPr>
        <p:spPr>
          <a:xfrm>
            <a:off x="5468975" y="4595709"/>
            <a:ext cx="982799" cy="313467"/>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a:extLst>
              <a:ext uri="{FF2B5EF4-FFF2-40B4-BE49-F238E27FC236}">
                <a16:creationId xmlns:a16="http://schemas.microsoft.com/office/drawing/2014/main" id="{5D81A34D-908E-DB48-936F-86563F54770A}"/>
              </a:ext>
            </a:extLst>
          </p:cNvPr>
          <p:cNvCxnSpPr>
            <a:cxnSpLocks/>
          </p:cNvCxnSpPr>
          <p:nvPr/>
        </p:nvCxnSpPr>
        <p:spPr>
          <a:xfrm flipV="1">
            <a:off x="8423401" y="2248245"/>
            <a:ext cx="1271091" cy="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cxnSp>
        <p:nvCxnSpPr>
          <p:cNvPr id="81" name="Straight Arrow Connector 80">
            <a:extLst>
              <a:ext uri="{FF2B5EF4-FFF2-40B4-BE49-F238E27FC236}">
                <a16:creationId xmlns:a16="http://schemas.microsoft.com/office/drawing/2014/main" id="{EF11F6A6-C860-874C-97C4-CDE463881858}"/>
              </a:ext>
            </a:extLst>
          </p:cNvPr>
          <p:cNvCxnSpPr>
            <a:cxnSpLocks/>
          </p:cNvCxnSpPr>
          <p:nvPr/>
        </p:nvCxnSpPr>
        <p:spPr>
          <a:xfrm flipV="1">
            <a:off x="8720831" y="5187917"/>
            <a:ext cx="1271091" cy="1"/>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287A3FE7-7774-6343-A5C2-F13CF7342404}"/>
              </a:ext>
            </a:extLst>
          </p:cNvPr>
          <p:cNvSpPr txBox="1"/>
          <p:nvPr/>
        </p:nvSpPr>
        <p:spPr>
          <a:xfrm>
            <a:off x="9991922" y="2002301"/>
            <a:ext cx="2222788" cy="497957"/>
          </a:xfrm>
          <a:prstGeom prst="rect">
            <a:avLst/>
          </a:prstGeom>
          <a:noFill/>
        </p:spPr>
        <p:txBody>
          <a:bodyPr wrap="none" rtlCol="0">
            <a:spAutoFit/>
          </a:bodyPr>
          <a:lstStyle/>
          <a:p>
            <a:r>
              <a:rPr lang="en-US" sz="2636" dirty="0"/>
              <a:t>~91% Accurate</a:t>
            </a:r>
          </a:p>
        </p:txBody>
      </p:sp>
      <p:sp>
        <p:nvSpPr>
          <p:cNvPr id="84" name="Rectangle 83">
            <a:extLst>
              <a:ext uri="{FF2B5EF4-FFF2-40B4-BE49-F238E27FC236}">
                <a16:creationId xmlns:a16="http://schemas.microsoft.com/office/drawing/2014/main" id="{7E199FC8-DB45-0F4F-9A14-FFBAA987358D}"/>
              </a:ext>
            </a:extLst>
          </p:cNvPr>
          <p:cNvSpPr/>
          <p:nvPr/>
        </p:nvSpPr>
        <p:spPr>
          <a:xfrm>
            <a:off x="9985147" y="4941971"/>
            <a:ext cx="2222788" cy="497957"/>
          </a:xfrm>
          <a:prstGeom prst="rect">
            <a:avLst/>
          </a:prstGeom>
        </p:spPr>
        <p:txBody>
          <a:bodyPr wrap="none">
            <a:spAutoFit/>
          </a:bodyPr>
          <a:lstStyle/>
          <a:p>
            <a:r>
              <a:rPr lang="en-US" sz="2636" dirty="0"/>
              <a:t>~96% Accurate</a:t>
            </a:r>
          </a:p>
        </p:txBody>
      </p:sp>
      <p:sp>
        <p:nvSpPr>
          <p:cNvPr id="4" name="TextBox 3">
            <a:extLst>
              <a:ext uri="{FF2B5EF4-FFF2-40B4-BE49-F238E27FC236}">
                <a16:creationId xmlns:a16="http://schemas.microsoft.com/office/drawing/2014/main" id="{6B83501D-93B2-904D-8A52-A82E91EDC088}"/>
              </a:ext>
            </a:extLst>
          </p:cNvPr>
          <p:cNvSpPr txBox="1"/>
          <p:nvPr/>
        </p:nvSpPr>
        <p:spPr>
          <a:xfrm>
            <a:off x="8134845" y="8108331"/>
            <a:ext cx="184731" cy="497957"/>
          </a:xfrm>
          <a:prstGeom prst="rect">
            <a:avLst/>
          </a:prstGeom>
          <a:noFill/>
        </p:spPr>
        <p:txBody>
          <a:bodyPr wrap="none" rtlCol="0">
            <a:spAutoFit/>
          </a:bodyPr>
          <a:lstStyle/>
          <a:p>
            <a:endParaRPr lang="en-US" sz="2636"/>
          </a:p>
        </p:txBody>
      </p:sp>
      <p:pic>
        <p:nvPicPr>
          <p:cNvPr id="13" name="Picture 12"/>
          <p:cNvPicPr>
            <a:picLocks noChangeAspect="1"/>
          </p:cNvPicPr>
          <p:nvPr/>
        </p:nvPicPr>
        <p:blipFill>
          <a:blip r:embed="rId6"/>
          <a:stretch>
            <a:fillRect/>
          </a:stretch>
        </p:blipFill>
        <p:spPr>
          <a:xfrm>
            <a:off x="6397312" y="1442297"/>
            <a:ext cx="1922264" cy="2064444"/>
          </a:xfrm>
          <a:prstGeom prst="rect">
            <a:avLst/>
          </a:prstGeom>
        </p:spPr>
      </p:pic>
      <p:pic>
        <p:nvPicPr>
          <p:cNvPr id="5" name="Picture 4"/>
          <p:cNvPicPr>
            <a:picLocks noChangeAspect="1"/>
          </p:cNvPicPr>
          <p:nvPr/>
        </p:nvPicPr>
        <p:blipFill>
          <a:blip r:embed="rId7"/>
          <a:stretch>
            <a:fillRect/>
          </a:stretch>
        </p:blipFill>
        <p:spPr>
          <a:xfrm>
            <a:off x="6397312" y="3936658"/>
            <a:ext cx="2619296" cy="1933290"/>
          </a:xfrm>
          <a:prstGeom prst="rect">
            <a:avLst/>
          </a:prstGeom>
        </p:spPr>
      </p:pic>
      <p:pic>
        <p:nvPicPr>
          <p:cNvPr id="6" name="Audio 5">
            <a:hlinkClick r:id="" action="ppaction://media"/>
            <a:extLst>
              <a:ext uri="{FF2B5EF4-FFF2-40B4-BE49-F238E27FC236}">
                <a16:creationId xmlns:a16="http://schemas.microsoft.com/office/drawing/2014/main" id="{E2CEF804-3426-0847-9D50-F1FE923FDBF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4067498"/>
      </p:ext>
    </p:extLst>
  </p:cSld>
  <p:clrMapOvr>
    <a:masterClrMapping/>
  </p:clrMapOvr>
  <mc:AlternateContent xmlns:mc="http://schemas.openxmlformats.org/markup-compatibility/2006">
    <mc:Choice xmlns:p14="http://schemas.microsoft.com/office/powerpoint/2010/main" Requires="p14">
      <p:transition spd="slow" p14:dur="2000" advTm="21727"/>
    </mc:Choice>
    <mc:Fallback>
      <p:transition spd="slow" advTm="217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DF2E-A339-C543-AB73-A15A8F49902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35F0509-8EB3-5F40-89E4-CB193519C599}"/>
              </a:ext>
            </a:extLst>
          </p:cNvPr>
          <p:cNvSpPr>
            <a:spLocks noGrp="1"/>
          </p:cNvSpPr>
          <p:nvPr>
            <p:ph idx="1"/>
          </p:nvPr>
        </p:nvSpPr>
        <p:spPr>
          <a:xfrm>
            <a:off x="838200" y="1825625"/>
            <a:ext cx="10515600" cy="4667250"/>
          </a:xfrm>
        </p:spPr>
        <p:txBody>
          <a:bodyPr>
            <a:normAutofit/>
          </a:bodyPr>
          <a:lstStyle/>
          <a:p>
            <a:r>
              <a:rPr lang="en-US" dirty="0"/>
              <a:t>The multilayer perceptron (MLP), also called an artificial neural network (ANN), may be viewed as stacked (layers of) logistic regression models. Logistic regression is applied to latent features, which themselves are the result of earlier logistic regression models.</a:t>
            </a:r>
          </a:p>
          <a:p>
            <a:endParaRPr lang="en-US" dirty="0"/>
          </a:p>
          <a:p>
            <a:r>
              <a:rPr lang="en-US" dirty="0"/>
              <a:t>We therefore say that the MLP learns a </a:t>
            </a:r>
            <a:r>
              <a:rPr lang="en-US" i="1" dirty="0"/>
              <a:t>hierarchy</a:t>
            </a:r>
            <a:r>
              <a:rPr lang="en-US" dirty="0"/>
              <a:t> of features. Each successive level is more complex and/or abstract than the last.</a:t>
            </a:r>
          </a:p>
          <a:p>
            <a:endParaRPr lang="en-US" dirty="0"/>
          </a:p>
          <a:p>
            <a:r>
              <a:rPr lang="en-US" dirty="0"/>
              <a:t>MLPs can learn highly complex – in fact arbitrarily complex – decision surfaces. However, a large amount of data may be required.</a:t>
            </a:r>
          </a:p>
        </p:txBody>
      </p:sp>
      <p:pic>
        <p:nvPicPr>
          <p:cNvPr id="4" name="Audio 3">
            <a:hlinkClick r:id="" action="ppaction://media"/>
            <a:extLst>
              <a:ext uri="{FF2B5EF4-FFF2-40B4-BE49-F238E27FC236}">
                <a16:creationId xmlns:a16="http://schemas.microsoft.com/office/drawing/2014/main" id="{F20DC411-0038-3F43-A38D-F120E89FE1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4039968"/>
      </p:ext>
    </p:extLst>
  </p:cSld>
  <p:clrMapOvr>
    <a:masterClrMapping/>
  </p:clrMapOvr>
  <mc:AlternateContent xmlns:mc="http://schemas.openxmlformats.org/markup-compatibility/2006">
    <mc:Choice xmlns:p14="http://schemas.microsoft.com/office/powerpoint/2010/main" Requires="p14">
      <p:transition spd="slow" p14:dur="2000" advTm="88768"/>
    </mc:Choice>
    <mc:Fallback>
      <p:transition spd="slow" advTm="88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15ED-205A-BB4F-86E2-4BDA73F28C0F}"/>
              </a:ext>
            </a:extLst>
          </p:cNvPr>
          <p:cNvSpPr>
            <a:spLocks noGrp="1"/>
          </p:cNvSpPr>
          <p:nvPr>
            <p:ph type="title"/>
          </p:nvPr>
        </p:nvSpPr>
        <p:spPr>
          <a:xfrm>
            <a:off x="838200" y="365126"/>
            <a:ext cx="10515600" cy="992118"/>
          </a:xfrm>
        </p:spPr>
        <p:txBody>
          <a:bodyPr>
            <a:normAutofit fontScale="90000"/>
          </a:bodyPr>
          <a:lstStyle/>
          <a:p>
            <a:r>
              <a:rPr lang="en-US" sz="4800" dirty="0"/>
              <a:t>We need more flexible, non-linear classifiers</a:t>
            </a:r>
          </a:p>
        </p:txBody>
      </p:sp>
      <p:sp>
        <p:nvSpPr>
          <p:cNvPr id="3" name="Content Placeholder 2">
            <a:extLst>
              <a:ext uri="{FF2B5EF4-FFF2-40B4-BE49-F238E27FC236}">
                <a16:creationId xmlns:a16="http://schemas.microsoft.com/office/drawing/2014/main" id="{24D289BE-3678-4E4C-A0AB-C9A80FCBF38B}"/>
              </a:ext>
            </a:extLst>
          </p:cNvPr>
          <p:cNvSpPr>
            <a:spLocks noGrp="1"/>
          </p:cNvSpPr>
          <p:nvPr>
            <p:ph sz="half" idx="1"/>
          </p:nvPr>
        </p:nvSpPr>
        <p:spPr>
          <a:xfrm>
            <a:off x="527187" y="2110492"/>
            <a:ext cx="5378757" cy="3390265"/>
          </a:xfrm>
        </p:spPr>
        <p:txBody>
          <a:bodyPr>
            <a:normAutofit/>
          </a:bodyPr>
          <a:lstStyle/>
          <a:p>
            <a:r>
              <a:rPr lang="en-US" dirty="0"/>
              <a:t>There are m</a:t>
            </a:r>
            <a:r>
              <a:rPr lang="en-US" dirty="0">
                <a:solidFill>
                  <a:schemeClr val="tx1"/>
                </a:solidFill>
              </a:rPr>
              <a:t>any ways to achieve this…</a:t>
            </a:r>
          </a:p>
          <a:p>
            <a:endParaRPr lang="en-US" dirty="0">
              <a:solidFill>
                <a:schemeClr val="tx1"/>
              </a:solidFill>
            </a:endParaRPr>
          </a:p>
          <a:p>
            <a:r>
              <a:rPr lang="en-US" dirty="0">
                <a:solidFill>
                  <a:schemeClr val="tx1"/>
                </a:solidFill>
              </a:rPr>
              <a:t>One of them is to “extend” logistic regression to form a multilayer perceptron (MLP) – in other words, a neural network.</a:t>
            </a:r>
          </a:p>
        </p:txBody>
      </p:sp>
      <p:pic>
        <p:nvPicPr>
          <p:cNvPr id="5" name="Content Placeholder 7">
            <a:extLst>
              <a:ext uri="{FF2B5EF4-FFF2-40B4-BE49-F238E27FC236}">
                <a16:creationId xmlns:a16="http://schemas.microsoft.com/office/drawing/2014/main" id="{5A205B8E-8065-8249-82B1-46330BE67A2E}"/>
              </a:ext>
            </a:extLst>
          </p:cNvPr>
          <p:cNvPicPr>
            <a:picLocks noGrp="1" noChangeAspect="1"/>
          </p:cNvPicPr>
          <p:nvPr>
            <p:ph sz="half" idx="2"/>
          </p:nvPr>
        </p:nvPicPr>
        <p:blipFill>
          <a:blip r:embed="rId5"/>
          <a:stretch>
            <a:fillRect/>
          </a:stretch>
        </p:blipFill>
        <p:spPr>
          <a:xfrm>
            <a:off x="6616048" y="1415723"/>
            <a:ext cx="5077151" cy="5077151"/>
          </a:xfrm>
        </p:spPr>
      </p:pic>
      <p:sp>
        <p:nvSpPr>
          <p:cNvPr id="4" name="TextBox 3">
            <a:extLst>
              <a:ext uri="{FF2B5EF4-FFF2-40B4-BE49-F238E27FC236}">
                <a16:creationId xmlns:a16="http://schemas.microsoft.com/office/drawing/2014/main" id="{F8AAB3F9-274F-1C48-950E-D45CA2FA9B89}"/>
              </a:ext>
            </a:extLst>
          </p:cNvPr>
          <p:cNvSpPr txBox="1"/>
          <p:nvPr/>
        </p:nvSpPr>
        <p:spPr>
          <a:xfrm>
            <a:off x="7334137" y="1549202"/>
            <a:ext cx="3757311" cy="369332"/>
          </a:xfrm>
          <a:prstGeom prst="rect">
            <a:avLst/>
          </a:prstGeom>
          <a:noFill/>
        </p:spPr>
        <p:txBody>
          <a:bodyPr wrap="none" rtlCol="0">
            <a:spAutoFit/>
          </a:bodyPr>
          <a:lstStyle/>
          <a:p>
            <a:r>
              <a:rPr lang="en-US" dirty="0"/>
              <a:t>Logistic Regression Decision Boundary</a:t>
            </a:r>
          </a:p>
        </p:txBody>
      </p:sp>
      <p:pic>
        <p:nvPicPr>
          <p:cNvPr id="6" name="Audio 5">
            <a:hlinkClick r:id="" action="ppaction://media"/>
            <a:extLst>
              <a:ext uri="{FF2B5EF4-FFF2-40B4-BE49-F238E27FC236}">
                <a16:creationId xmlns:a16="http://schemas.microsoft.com/office/drawing/2014/main" id="{5747EA34-CB0C-BD4E-9A7A-79B055F586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94934211"/>
      </p:ext>
    </p:extLst>
  </p:cSld>
  <p:clrMapOvr>
    <a:masterClrMapping/>
  </p:clrMapOvr>
  <mc:AlternateContent xmlns:mc="http://schemas.openxmlformats.org/markup-compatibility/2006">
    <mc:Choice xmlns:p14="http://schemas.microsoft.com/office/powerpoint/2010/main" Requires="p14">
      <p:transition spd="slow" p14:dur="2000" advTm="90712"/>
    </mc:Choice>
    <mc:Fallback>
      <p:transition spd="slow" advTm="90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315ED-205A-BB4F-86E2-4BDA73F28C0F}"/>
              </a:ext>
            </a:extLst>
          </p:cNvPr>
          <p:cNvSpPr>
            <a:spLocks noGrp="1"/>
          </p:cNvSpPr>
          <p:nvPr>
            <p:ph type="title"/>
          </p:nvPr>
        </p:nvSpPr>
        <p:spPr>
          <a:xfrm>
            <a:off x="838200" y="365126"/>
            <a:ext cx="10515600" cy="992118"/>
          </a:xfrm>
        </p:spPr>
        <p:txBody>
          <a:bodyPr>
            <a:normAutofit fontScale="90000"/>
          </a:bodyPr>
          <a:lstStyle/>
          <a:p>
            <a:r>
              <a:rPr lang="en-US" sz="4800" dirty="0"/>
              <a:t>We need more flexible, non-linear classifiers</a:t>
            </a:r>
          </a:p>
        </p:txBody>
      </p:sp>
      <p:sp>
        <p:nvSpPr>
          <p:cNvPr id="3" name="Content Placeholder 2">
            <a:extLst>
              <a:ext uri="{FF2B5EF4-FFF2-40B4-BE49-F238E27FC236}">
                <a16:creationId xmlns:a16="http://schemas.microsoft.com/office/drawing/2014/main" id="{24D289BE-3678-4E4C-A0AB-C9A80FCBF38B}"/>
              </a:ext>
            </a:extLst>
          </p:cNvPr>
          <p:cNvSpPr>
            <a:spLocks noGrp="1"/>
          </p:cNvSpPr>
          <p:nvPr>
            <p:ph sz="half" idx="1"/>
          </p:nvPr>
        </p:nvSpPr>
        <p:spPr>
          <a:xfrm>
            <a:off x="527187" y="2110492"/>
            <a:ext cx="5378757" cy="3390265"/>
          </a:xfrm>
        </p:spPr>
        <p:txBody>
          <a:bodyPr>
            <a:normAutofit/>
          </a:bodyPr>
          <a:lstStyle/>
          <a:p>
            <a:r>
              <a:rPr lang="en-US" dirty="0"/>
              <a:t>There are m</a:t>
            </a:r>
            <a:r>
              <a:rPr lang="en-US" dirty="0">
                <a:solidFill>
                  <a:schemeClr val="tx1"/>
                </a:solidFill>
              </a:rPr>
              <a:t>any ways to achieve this…</a:t>
            </a:r>
          </a:p>
          <a:p>
            <a:endParaRPr lang="en-US" dirty="0">
              <a:solidFill>
                <a:schemeClr val="tx1"/>
              </a:solidFill>
            </a:endParaRPr>
          </a:p>
          <a:p>
            <a:r>
              <a:rPr lang="en-US" dirty="0">
                <a:solidFill>
                  <a:schemeClr val="tx1"/>
                </a:solidFill>
              </a:rPr>
              <a:t>One of them is to “extend” logistic regression to form a multilayer perceptron (MLP) – in other words, a neural network.</a:t>
            </a:r>
          </a:p>
        </p:txBody>
      </p:sp>
      <p:pic>
        <p:nvPicPr>
          <p:cNvPr id="5" name="Content Placeholder 5">
            <a:extLst>
              <a:ext uri="{FF2B5EF4-FFF2-40B4-BE49-F238E27FC236}">
                <a16:creationId xmlns:a16="http://schemas.microsoft.com/office/drawing/2014/main" id="{2AD48400-5955-F445-AA34-C5BC496DBA34}"/>
              </a:ext>
            </a:extLst>
          </p:cNvPr>
          <p:cNvPicPr>
            <a:picLocks noChangeAspect="1"/>
          </p:cNvPicPr>
          <p:nvPr/>
        </p:nvPicPr>
        <p:blipFill>
          <a:blip r:embed="rId5"/>
          <a:stretch>
            <a:fillRect/>
          </a:stretch>
        </p:blipFill>
        <p:spPr>
          <a:xfrm>
            <a:off x="6702152" y="1501827"/>
            <a:ext cx="4904944" cy="4904944"/>
          </a:xfrm>
          <a:prstGeom prst="rect">
            <a:avLst/>
          </a:prstGeom>
        </p:spPr>
      </p:pic>
      <p:sp>
        <p:nvSpPr>
          <p:cNvPr id="7" name="TextBox 6">
            <a:extLst>
              <a:ext uri="{FF2B5EF4-FFF2-40B4-BE49-F238E27FC236}">
                <a16:creationId xmlns:a16="http://schemas.microsoft.com/office/drawing/2014/main" id="{CE463494-96A8-C94A-9277-2FA18309646F}"/>
              </a:ext>
            </a:extLst>
          </p:cNvPr>
          <p:cNvSpPr txBox="1"/>
          <p:nvPr/>
        </p:nvSpPr>
        <p:spPr>
          <a:xfrm>
            <a:off x="8023213" y="1549202"/>
            <a:ext cx="2407582" cy="369332"/>
          </a:xfrm>
          <a:prstGeom prst="rect">
            <a:avLst/>
          </a:prstGeom>
          <a:noFill/>
        </p:spPr>
        <p:txBody>
          <a:bodyPr wrap="none" rtlCol="0">
            <a:spAutoFit/>
          </a:bodyPr>
          <a:lstStyle/>
          <a:p>
            <a:r>
              <a:rPr lang="en-US" dirty="0"/>
              <a:t>MLP Decision Boundary</a:t>
            </a:r>
          </a:p>
        </p:txBody>
      </p:sp>
      <p:pic>
        <p:nvPicPr>
          <p:cNvPr id="4" name="Audio 3">
            <a:hlinkClick r:id="" action="ppaction://media"/>
            <a:extLst>
              <a:ext uri="{FF2B5EF4-FFF2-40B4-BE49-F238E27FC236}">
                <a16:creationId xmlns:a16="http://schemas.microsoft.com/office/drawing/2014/main" id="{CB71C0E3-95E3-0D4D-B36A-2BE1721C97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01211471"/>
      </p:ext>
    </p:extLst>
  </p:cSld>
  <p:clrMapOvr>
    <a:masterClrMapping/>
  </p:clrMapOvr>
  <mc:AlternateContent xmlns:mc="http://schemas.openxmlformats.org/markup-compatibility/2006">
    <mc:Choice xmlns:p14="http://schemas.microsoft.com/office/powerpoint/2010/main" Requires="p14">
      <p:transition spd="slow" p14:dur="2000" advTm="26070"/>
    </mc:Choice>
    <mc:Fallback>
      <p:transition spd="slow" advTm="26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p:txBody>
          <a:bodyPr>
            <a:noAutofit/>
          </a:bodyPr>
          <a:lstStyle/>
          <a:p>
            <a:r>
              <a:rPr lang="en-US" sz="4267" dirty="0"/>
              <a:t>How can we modify logistic regression to learn complex, nonlinear relationships?</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5" name="Picture 44">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46" name="TextBox 45">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53" name="Table 52">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336298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54" name="TextBox 53">
            <a:extLst>
              <a:ext uri="{FF2B5EF4-FFF2-40B4-BE49-F238E27FC236}">
                <a16:creationId xmlns:a16="http://schemas.microsoft.com/office/drawing/2014/main" id="{DCE73603-7DAB-214C-9191-92C8419239D0}"/>
              </a:ext>
            </a:extLst>
          </p:cNvPr>
          <p:cNvSpPr txBox="1"/>
          <p:nvPr/>
        </p:nvSpPr>
        <p:spPr>
          <a:xfrm>
            <a:off x="3080075" y="329968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A9A3DC97-6FD7-3D44-A8F4-972C07178FC6}"/>
                  </a:ext>
                </a:extLst>
              </p:cNvPr>
              <p:cNvSpPr/>
              <p:nvPr/>
            </p:nvSpPr>
            <p:spPr>
              <a:xfrm>
                <a:off x="2614274" y="259806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55" name="Oval 54">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14274" y="2598064"/>
                <a:ext cx="470357" cy="459473"/>
              </a:xfrm>
              <a:prstGeom prst="ellipse">
                <a:avLst/>
              </a:prstGeom>
              <a:blipFill>
                <a:blip r:embed="rId6"/>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C134D0CD-BAC0-5F44-839E-0CBDCB88BB08}"/>
              </a:ext>
            </a:extLst>
          </p:cNvPr>
          <p:cNvCxnSpPr>
            <a:cxnSpLocks/>
            <a:stCxn id="53" idx="0"/>
            <a:endCxn id="55" idx="4"/>
          </p:cNvCxnSpPr>
          <p:nvPr/>
        </p:nvCxnSpPr>
        <p:spPr>
          <a:xfrm flipV="1">
            <a:off x="2849453" y="305753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2618710" y="187427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58" name="Straight Arrow Connector 57">
            <a:extLst>
              <a:ext uri="{FF2B5EF4-FFF2-40B4-BE49-F238E27FC236}">
                <a16:creationId xmlns:a16="http://schemas.microsoft.com/office/drawing/2014/main" id="{C134D0CD-BAC0-5F44-839E-0CBDCB88BB08}"/>
              </a:ext>
            </a:extLst>
          </p:cNvPr>
          <p:cNvCxnSpPr>
            <a:cxnSpLocks/>
            <a:stCxn id="55" idx="0"/>
            <a:endCxn id="57" idx="2"/>
          </p:cNvCxnSpPr>
          <p:nvPr/>
        </p:nvCxnSpPr>
        <p:spPr>
          <a:xfrm flipV="1">
            <a:off x="2849453" y="233374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3054088" y="183708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4088" y="1837089"/>
                <a:ext cx="482826" cy="512576"/>
              </a:xfrm>
              <a:prstGeom prst="rect">
                <a:avLst/>
              </a:prstGeom>
              <a:blipFill>
                <a:blip r:embed="rId7"/>
                <a:stretch>
                  <a:fillRect/>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F62D990E-4820-8641-856B-D1710B444CB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84164218"/>
      </p:ext>
    </p:extLst>
  </p:cSld>
  <p:clrMapOvr>
    <a:masterClrMapping/>
  </p:clrMapOvr>
  <mc:AlternateContent xmlns:mc="http://schemas.openxmlformats.org/markup-compatibility/2006">
    <mc:Choice xmlns:p14="http://schemas.microsoft.com/office/powerpoint/2010/main" Requires="p14">
      <p:transition spd="slow" p14:dur="2000" advTm="10236"/>
    </mc:Choice>
    <mc:Fallback>
      <p:transition spd="slow" advTm="102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p:txBody>
          <a:bodyPr>
            <a:noAutofit/>
          </a:bodyPr>
          <a:lstStyle/>
          <a:p>
            <a:r>
              <a:rPr lang="en-US" sz="4267" dirty="0"/>
              <a:t>How can we modify logistic regression to learn complex, nonlinear relationships?</a:t>
            </a:r>
          </a:p>
        </p:txBody>
      </p:sp>
      <p:cxnSp>
        <p:nvCxnSpPr>
          <p:cNvPr id="39" name="Straight Arrow Connector 38">
            <a:extLst>
              <a:ext uri="{FF2B5EF4-FFF2-40B4-BE49-F238E27FC236}">
                <a16:creationId xmlns:a16="http://schemas.microsoft.com/office/drawing/2014/main" id="{213A1C08-7264-534B-BF7D-B870FCECD83D}"/>
              </a:ext>
            </a:extLst>
          </p:cNvPr>
          <p:cNvCxnSpPr>
            <a:cxnSpLocks/>
          </p:cNvCxnSpPr>
          <p:nvPr/>
        </p:nvCxnSpPr>
        <p:spPr>
          <a:xfrm flipV="1">
            <a:off x="2217107" y="369443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C134D0CD-BAC0-5F44-839E-0CBDCB88BB08}"/>
              </a:ext>
            </a:extLst>
          </p:cNvPr>
          <p:cNvCxnSpPr>
            <a:cxnSpLocks/>
          </p:cNvCxnSpPr>
          <p:nvPr/>
        </p:nvCxnSpPr>
        <p:spPr>
          <a:xfrm flipH="1" flipV="1">
            <a:off x="2838890" y="369443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E1DE7A53-058C-B347-BC25-AB052A7D272E}"/>
              </a:ext>
            </a:extLst>
          </p:cNvPr>
          <p:cNvCxnSpPr>
            <a:cxnSpLocks/>
          </p:cNvCxnSpPr>
          <p:nvPr/>
        </p:nvCxnSpPr>
        <p:spPr>
          <a:xfrm flipV="1">
            <a:off x="1373595" y="369443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F4049EAA-17DF-7E42-A394-6984E48ED682}"/>
              </a:ext>
            </a:extLst>
          </p:cNvPr>
          <p:cNvCxnSpPr>
            <a:cxnSpLocks/>
          </p:cNvCxnSpPr>
          <p:nvPr/>
        </p:nvCxnSpPr>
        <p:spPr>
          <a:xfrm flipV="1">
            <a:off x="1791222" y="369443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D28AE069-5836-464E-9C93-A719A0595B13}"/>
              </a:ext>
            </a:extLst>
          </p:cNvPr>
          <p:cNvCxnSpPr>
            <a:cxnSpLocks/>
          </p:cNvCxnSpPr>
          <p:nvPr/>
        </p:nvCxnSpPr>
        <p:spPr>
          <a:xfrm flipV="1">
            <a:off x="2680570" y="369443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5" name="Picture 44">
            <a:extLst>
              <a:ext uri="{FF2B5EF4-FFF2-40B4-BE49-F238E27FC236}">
                <a16:creationId xmlns:a16="http://schemas.microsoft.com/office/drawing/2014/main" id="{C1F8BF20-364A-5843-8FD8-15161C5B5F23}"/>
              </a:ext>
            </a:extLst>
          </p:cNvPr>
          <p:cNvPicPr>
            <a:picLocks noChangeAspect="1"/>
          </p:cNvPicPr>
          <p:nvPr/>
        </p:nvPicPr>
        <p:blipFill>
          <a:blip r:embed="rId5"/>
          <a:stretch>
            <a:fillRect/>
          </a:stretch>
        </p:blipFill>
        <p:spPr>
          <a:xfrm>
            <a:off x="1126908" y="5190586"/>
            <a:ext cx="3520249" cy="473439"/>
          </a:xfrm>
          <a:prstGeom prst="rect">
            <a:avLst/>
          </a:prstGeom>
        </p:spPr>
      </p:pic>
      <p:sp>
        <p:nvSpPr>
          <p:cNvPr id="46" name="TextBox 45">
            <a:extLst>
              <a:ext uri="{FF2B5EF4-FFF2-40B4-BE49-F238E27FC236}">
                <a16:creationId xmlns:a16="http://schemas.microsoft.com/office/drawing/2014/main" id="{B7196F96-9B92-C84B-B33C-4585B8AE5240}"/>
              </a:ext>
            </a:extLst>
          </p:cNvPr>
          <p:cNvSpPr txBox="1"/>
          <p:nvPr/>
        </p:nvSpPr>
        <p:spPr>
          <a:xfrm>
            <a:off x="1101856" y="55696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8E5E827C-A41C-9A41-A801-49CEF2580E6C}"/>
              </a:ext>
            </a:extLst>
          </p:cNvPr>
          <p:cNvSpPr txBox="1"/>
          <p:nvPr/>
        </p:nvSpPr>
        <p:spPr>
          <a:xfrm>
            <a:off x="4147603" y="5569635"/>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48" name="Straight Arrow Connector 47">
            <a:extLst>
              <a:ext uri="{FF2B5EF4-FFF2-40B4-BE49-F238E27FC236}">
                <a16:creationId xmlns:a16="http://schemas.microsoft.com/office/drawing/2014/main" id="{FCAD43C3-5611-4743-9BA6-50F550926F4D}"/>
              </a:ext>
            </a:extLst>
          </p:cNvPr>
          <p:cNvCxnSpPr>
            <a:cxnSpLocks/>
          </p:cNvCxnSpPr>
          <p:nvPr/>
        </p:nvCxnSpPr>
        <p:spPr>
          <a:xfrm flipH="1" flipV="1">
            <a:off x="2838890" y="369443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08BE6C33-E740-FC40-A977-E150AA9A4605}"/>
              </a:ext>
            </a:extLst>
          </p:cNvPr>
          <p:cNvCxnSpPr>
            <a:cxnSpLocks/>
          </p:cNvCxnSpPr>
          <p:nvPr/>
        </p:nvCxnSpPr>
        <p:spPr>
          <a:xfrm flipH="1" flipV="1">
            <a:off x="2838890" y="369443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90EA6B8-77A2-EA4B-B703-C5ED9D5382E8}"/>
              </a:ext>
            </a:extLst>
          </p:cNvPr>
          <p:cNvCxnSpPr>
            <a:cxnSpLocks/>
          </p:cNvCxnSpPr>
          <p:nvPr/>
        </p:nvCxnSpPr>
        <p:spPr>
          <a:xfrm flipH="1" flipV="1">
            <a:off x="2838890" y="369443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1" name="TextBox 50">
            <a:extLst>
              <a:ext uri="{FF2B5EF4-FFF2-40B4-BE49-F238E27FC236}">
                <a16:creationId xmlns:a16="http://schemas.microsoft.com/office/drawing/2014/main" id="{938B7CFD-346D-414D-A4AC-DF1E1B8836E9}"/>
              </a:ext>
            </a:extLst>
          </p:cNvPr>
          <p:cNvSpPr txBox="1"/>
          <p:nvPr/>
        </p:nvSpPr>
        <p:spPr>
          <a:xfrm>
            <a:off x="1520622" y="401406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2" name="TextBox 51">
            <a:extLst>
              <a:ext uri="{FF2B5EF4-FFF2-40B4-BE49-F238E27FC236}">
                <a16:creationId xmlns:a16="http://schemas.microsoft.com/office/drawing/2014/main" id="{11E7216C-07F4-D446-B563-C5713BD860F6}"/>
              </a:ext>
            </a:extLst>
          </p:cNvPr>
          <p:cNvSpPr txBox="1"/>
          <p:nvPr/>
        </p:nvSpPr>
        <p:spPr>
          <a:xfrm>
            <a:off x="3700983" y="401406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57" name="Table 56">
            <a:extLst>
              <a:ext uri="{FF2B5EF4-FFF2-40B4-BE49-F238E27FC236}">
                <a16:creationId xmlns:a16="http://schemas.microsoft.com/office/drawing/2014/main" id="{8FE3AF9D-0034-BB48-8D80-5EEF7924A8E3}"/>
              </a:ext>
            </a:extLst>
          </p:cNvPr>
          <p:cNvGraphicFramePr>
            <a:graphicFrameLocks noGrp="1"/>
          </p:cNvGraphicFramePr>
          <p:nvPr/>
        </p:nvGraphicFramePr>
        <p:xfrm>
          <a:off x="2624090" y="3360800"/>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CE73603-7DAB-214C-9191-92C8419239D0}"/>
                  </a:ext>
                </a:extLst>
              </p:cNvPr>
              <p:cNvSpPr txBox="1"/>
              <p:nvPr/>
            </p:nvSpPr>
            <p:spPr>
              <a:xfrm>
                <a:off x="3059467" y="3256905"/>
                <a:ext cx="3183290"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r>
                        <a:rPr lang="en-US" sz="2797" b="0" i="1" dirty="0" smtClean="0">
                          <a:latin typeface="Cambria Math" panose="02040503050406030204" pitchFamily="18" charset="0"/>
                          <a:cs typeface="Times New Roman" panose="02020603050405020304" pitchFamily="18" charset="0"/>
                        </a:rPr>
                        <m:t>=</m:t>
                      </m:r>
                      <m:r>
                        <a:rPr lang="en-US" sz="2797" b="0" i="1" dirty="0" smtClean="0">
                          <a:latin typeface="Cambria Math" panose="02040503050406030204" pitchFamily="18" charset="0"/>
                          <a:cs typeface="Times New Roman" panose="02020603050405020304" pitchFamily="18" charset="0"/>
                        </a:rPr>
                        <m:t>𝜎</m:t>
                      </m:r>
                      <m:r>
                        <a:rPr lang="en-US" sz="2797" b="0" i="1" dirty="0" smtClean="0">
                          <a:latin typeface="Cambria Math" panose="02040503050406030204" pitchFamily="18" charset="0"/>
                          <a:cs typeface="Times New Roman" panose="02020603050405020304" pitchFamily="18" charset="0"/>
                        </a:rPr>
                        <m:t>(</m:t>
                      </m:r>
                      <m:sSub>
                        <m:sSubPr>
                          <m:ctrlPr>
                            <a:rPr lang="en-US" sz="2797" b="0"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𝑏</m:t>
                          </m:r>
                        </m:e>
                        <m:sub>
                          <m:r>
                            <a:rPr lang="en-US" sz="2797" b="0" i="1" dirty="0" smtClean="0">
                              <a:latin typeface="Cambria Math" panose="02040503050406030204" pitchFamily="18" charset="0"/>
                              <a:cs typeface="Times New Roman" panose="02020603050405020304" pitchFamily="18" charset="0"/>
                            </a:rPr>
                            <m:t>0</m:t>
                          </m:r>
                        </m:sub>
                      </m:sSub>
                      <m:r>
                        <a:rPr lang="en-US" sz="2797" b="0" i="1" dirty="0" smtClean="0">
                          <a:latin typeface="Cambria Math" panose="02040503050406030204" pitchFamily="18" charset="0"/>
                          <a:cs typeface="Times New Roman" panose="02020603050405020304" pitchFamily="18" charset="0"/>
                        </a:rPr>
                        <m:t>+</m:t>
                      </m:r>
                      <m:r>
                        <a:rPr lang="en-US" sz="2797" i="1" dirty="0">
                          <a:latin typeface="Cambria Math" panose="02040503050406030204" pitchFamily="18" charset="0"/>
                          <a:cs typeface="Times New Roman" panose="02020603050405020304" pitchFamily="18" charset="0"/>
                        </a:rPr>
                        <m:t>𝑏</m:t>
                      </m:r>
                      <m:r>
                        <a:rPr lang="en-US" sz="2800" i="1">
                          <a:latin typeface="Cambria Math" panose="02040503050406030204" pitchFamily="18" charset="0"/>
                        </a:rPr>
                        <m:t>⊙</m:t>
                      </m:r>
                      <m:r>
                        <a:rPr lang="en-US" sz="2797" i="1" dirty="0">
                          <a:latin typeface="Cambria Math" panose="02040503050406030204" pitchFamily="18" charset="0"/>
                          <a:cs typeface="Times New Roman" panose="02020603050405020304" pitchFamily="18" charset="0"/>
                        </a:rPr>
                        <m:t>𝑥</m:t>
                      </m:r>
                      <m:r>
                        <a:rPr lang="en-US" sz="2797" b="0" i="1" dirty="0" smtClean="0">
                          <a:latin typeface="Cambria Math" panose="02040503050406030204" pitchFamily="18" charset="0"/>
                          <a:cs typeface="Times New Roman" panose="02020603050405020304" pitchFamily="18" charset="0"/>
                        </a:rPr>
                        <m:t>)</m:t>
                      </m:r>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59" name="TextBox 58">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059467" y="3256905"/>
                <a:ext cx="3183290" cy="512576"/>
              </a:xfrm>
              <a:prstGeom prst="rect">
                <a:avLst/>
              </a:prstGeom>
              <a:blipFill>
                <a:blip r:embed="rId6"/>
                <a:stretch>
                  <a:fillRect/>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72FF0B2C-58BE-AA43-9E01-8740C4410E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02825413"/>
      </p:ext>
    </p:extLst>
  </p:cSld>
  <p:clrMapOvr>
    <a:masterClrMapping/>
  </p:clrMapOvr>
  <mc:AlternateContent xmlns:mc="http://schemas.openxmlformats.org/markup-compatibility/2006">
    <mc:Choice xmlns:p14="http://schemas.microsoft.com/office/powerpoint/2010/main" Requires="p14">
      <p:transition spd="slow" p14:dur="2000" advTm="25323"/>
    </mc:Choice>
    <mc:Fallback>
      <p:transition spd="slow" advTm="253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7217028" y="387244"/>
                <a:ext cx="4387950" cy="2017289"/>
              </a:xfrm>
            </p:spPr>
            <p:txBody>
              <a:bodyPr anchor="t">
                <a:noAutofit/>
              </a:bodyPr>
              <a:lstStyle/>
              <a:p>
                <a:pPr marL="457200" indent="-457200" algn="l">
                  <a:buFont typeface="Arial" panose="020B0604020202020204" pitchFamily="34" charset="0"/>
                  <a:buChar char="•"/>
                </a:pPr>
                <a:r>
                  <a:rPr lang="en-US" sz="2000" dirty="0">
                    <a:solidFill>
                      <a:schemeClr val="tx1"/>
                    </a:solidFill>
                    <a:latin typeface="+mn-lt"/>
                  </a:rPr>
                  <a:t>Instead of predicting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latin typeface="+mn-lt"/>
                  </a:rPr>
                  <a:t> directly from our feature vector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latin typeface="+mn-lt"/>
                  </a:rPr>
                  <a:t>, introduce a vector of “latent” features </a:t>
                </a:r>
                <a14:m>
                  <m:oMath xmlns:m="http://schemas.openxmlformats.org/officeDocument/2006/math">
                    <m:r>
                      <a:rPr lang="el-GR" sz="2000" i="1" dirty="0" smtClean="0">
                        <a:solidFill>
                          <a:schemeClr val="tx1"/>
                        </a:solidFill>
                        <a:latin typeface="Cambria Math" panose="02040503050406030204" pitchFamily="18" charset="0"/>
                      </a:rPr>
                      <m:t>𝜁</m:t>
                    </m:r>
                  </m:oMath>
                </a14:m>
                <a:r>
                  <a:rPr lang="en-US" sz="2000" i="1" dirty="0">
                    <a:solidFill>
                      <a:schemeClr val="tx1"/>
                    </a:solidFill>
                    <a:latin typeface="+mn-lt"/>
                  </a:rPr>
                  <a:t> </a:t>
                </a:r>
                <a:r>
                  <a:rPr lang="en-US" sz="2000" dirty="0">
                    <a:solidFill>
                      <a:schemeClr val="tx1"/>
                    </a:solidFill>
                    <a:latin typeface="+mn-lt"/>
                  </a:rPr>
                  <a:t>(zeta) that we will use to predict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𝑖</m:t>
                        </m:r>
                      </m:sub>
                    </m:sSub>
                  </m:oMath>
                </a14:m>
                <a:br>
                  <a:rPr lang="en-US" sz="2400" dirty="0">
                    <a:solidFill>
                      <a:schemeClr val="tx1"/>
                    </a:solidFill>
                    <a:latin typeface="+mn-lt"/>
                  </a:rPr>
                </a:br>
                <a:br>
                  <a:rPr lang="en-US" sz="2400" dirty="0">
                    <a:solidFill>
                      <a:schemeClr val="tx1"/>
                    </a:solidFill>
                    <a:latin typeface="+mn-lt"/>
                  </a:rPr>
                </a:br>
                <a:endParaRPr lang="en-US" sz="2400" i="1" dirty="0">
                  <a:solidFill>
                    <a:schemeClr val="tx1"/>
                  </a:solidFill>
                  <a:latin typeface="+mn-lt"/>
                </a:endParaRPr>
              </a:p>
            </p:txBody>
          </p:sp>
        </mc:Choice>
        <mc:Fallback xmlns="">
          <p:sp>
            <p:nvSpPr>
              <p:cNvPr id="2" name="Title 1">
                <a:extLst>
                  <a:ext uri="{FF2B5EF4-FFF2-40B4-BE49-F238E27FC236}">
                    <a16:creationId xmlns:a16="http://schemas.microsoft.com/office/drawing/2014/main" id="{6E08BDBB-042C-494C-A05E-EDFA7D0FB285}"/>
                  </a:ext>
                </a:extLst>
              </p:cNvPr>
              <p:cNvSpPr>
                <a:spLocks noGrp="1" noRot="1" noChangeAspect="1" noMove="1" noResize="1" noEditPoints="1" noAdjustHandles="1" noChangeArrowheads="1" noChangeShapeType="1" noTextEdit="1"/>
              </p:cNvSpPr>
              <p:nvPr>
                <p:ph type="title"/>
              </p:nvPr>
            </p:nvSpPr>
            <p:spPr>
              <a:xfrm>
                <a:off x="7217028" y="387244"/>
                <a:ext cx="4387950" cy="2017289"/>
              </a:xfrm>
              <a:blipFill>
                <a:blip r:embed="rId5"/>
                <a:stretch>
                  <a:fillRect l="-1250" t="-1818" r="-2361"/>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8E5E827C-A41C-9A41-A801-49CEF2580E6C}"/>
              </a:ext>
            </a:extLst>
          </p:cNvPr>
          <p:cNvSpPr txBox="1"/>
          <p:nvPr/>
        </p:nvSpPr>
        <p:spPr>
          <a:xfrm>
            <a:off x="4359861" y="2161036"/>
            <a:ext cx="662392"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6"/>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592203" y="364485"/>
                <a:ext cx="3183290" cy="4699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592203" y="364485"/>
                <a:ext cx="3183290" cy="469937"/>
              </a:xfrm>
              <a:prstGeom prst="rect">
                <a:avLst/>
              </a:prstGeom>
              <a:blipFill>
                <a:blip r:embed="rId7"/>
                <a:stretch>
                  <a:fillRect b="-16883"/>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E8375A67-71A9-DC46-B7AF-F7E093D5BC7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87171473"/>
      </p:ext>
    </p:extLst>
  </p:cSld>
  <p:clrMapOvr>
    <a:masterClrMapping/>
  </p:clrMapOvr>
  <mc:AlternateContent xmlns:mc="http://schemas.openxmlformats.org/markup-compatibility/2006">
    <mc:Choice xmlns:p14="http://schemas.microsoft.com/office/powerpoint/2010/main" Requires="p14">
      <p:transition spd="slow" p14:dur="2000" advTm="79317"/>
    </mc:Choice>
    <mc:Fallback>
      <p:transition spd="slow" advTm="793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7629591" y="405133"/>
                <a:ext cx="4387950" cy="2017289"/>
              </a:xfrm>
            </p:spPr>
            <p:txBody>
              <a:bodyPr anchor="t">
                <a:noAutofit/>
              </a:bodyPr>
              <a:lstStyle/>
              <a:p>
                <a:pPr marL="457200" indent="-457200" algn="l">
                  <a:buFont typeface="Arial" panose="020B0604020202020204" pitchFamily="34" charset="0"/>
                  <a:buChar char="•"/>
                </a:pPr>
                <a:r>
                  <a:rPr lang="en-US" sz="2000" dirty="0">
                    <a:solidFill>
                      <a:schemeClr val="tx1"/>
                    </a:solidFill>
                    <a:latin typeface="+mn-lt"/>
                  </a:rPr>
                  <a:t>Instead of predicting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latin typeface="+mn-lt"/>
                  </a:rPr>
                  <a:t> directly from our feature vector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latin typeface="+mn-lt"/>
                  </a:rPr>
                  <a:t>, introduce a vector of “latent” features </a:t>
                </a:r>
                <a14:m>
                  <m:oMath xmlns:m="http://schemas.openxmlformats.org/officeDocument/2006/math">
                    <m:r>
                      <a:rPr lang="el-GR" sz="2000" i="1" dirty="0" smtClean="0">
                        <a:solidFill>
                          <a:schemeClr val="tx1"/>
                        </a:solidFill>
                        <a:latin typeface="Cambria Math" panose="02040503050406030204" pitchFamily="18" charset="0"/>
                      </a:rPr>
                      <m:t>𝜁</m:t>
                    </m:r>
                  </m:oMath>
                </a14:m>
                <a:r>
                  <a:rPr lang="en-US" sz="2000" i="1" dirty="0">
                    <a:solidFill>
                      <a:schemeClr val="tx1"/>
                    </a:solidFill>
                    <a:latin typeface="+mn-lt"/>
                  </a:rPr>
                  <a:t> </a:t>
                </a:r>
                <a:r>
                  <a:rPr lang="en-US" sz="2000" dirty="0">
                    <a:solidFill>
                      <a:schemeClr val="tx1"/>
                    </a:solidFill>
                    <a:latin typeface="+mn-lt"/>
                  </a:rPr>
                  <a:t>(zeta) that we will use to predict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𝑖</m:t>
                        </m:r>
                      </m:sub>
                    </m:sSub>
                  </m:oMath>
                </a14:m>
                <a:endParaRPr lang="en-US" sz="2000" i="1" dirty="0">
                  <a:solidFill>
                    <a:schemeClr val="tx1"/>
                  </a:solidFill>
                  <a:latin typeface="+mn-lt"/>
                </a:endParaRPr>
              </a:p>
            </p:txBody>
          </p:sp>
        </mc:Choice>
        <mc:Fallback xmlns="">
          <p:sp>
            <p:nvSpPr>
              <p:cNvPr id="2" name="Title 1">
                <a:extLst>
                  <a:ext uri="{FF2B5EF4-FFF2-40B4-BE49-F238E27FC236}">
                    <a16:creationId xmlns:a16="http://schemas.microsoft.com/office/drawing/2014/main" id="{6E08BDBB-042C-494C-A05E-EDFA7D0FB285}"/>
                  </a:ext>
                </a:extLst>
              </p:cNvPr>
              <p:cNvSpPr>
                <a:spLocks noGrp="1" noRot="1" noChangeAspect="1" noMove="1" noResize="1" noEditPoints="1" noAdjustHandles="1" noChangeArrowheads="1" noChangeShapeType="1" noTextEdit="1"/>
              </p:cNvSpPr>
              <p:nvPr>
                <p:ph type="title"/>
              </p:nvPr>
            </p:nvSpPr>
            <p:spPr>
              <a:xfrm>
                <a:off x="7629591" y="405133"/>
                <a:ext cx="4387950" cy="2017289"/>
              </a:xfrm>
              <a:blipFill>
                <a:blip r:embed="rId5"/>
                <a:stretch>
                  <a:fillRect l="-1252" t="-1511" r="-25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3269730"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r>
                        <a:rPr lang="en-US" sz="2400" i="1" dirty="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𝜎</m:t>
                      </m:r>
                      <m:r>
                        <a:rPr lang="en-US" sz="2400" i="1" dirty="0">
                          <a:latin typeface="Cambria Math" panose="02040503050406030204" pitchFamily="18" charset="0"/>
                          <a:cs typeface="Times New Roman" panose="02020603050405020304" pitchFamily="18" charset="0"/>
                        </a:rPr>
                        <m:t>(</m:t>
                      </m:r>
                      <m:sSub>
                        <m:sSubPr>
                          <m:ctrlPr>
                            <a:rPr lang="en-US" sz="2400" i="1" dirty="0">
                              <a:latin typeface="Cambria Math" panose="02040503050406030204" pitchFamily="18" charset="0"/>
                              <a:cs typeface="Times New Roman" panose="02020603050405020304" pitchFamily="18" charset="0"/>
                            </a:rPr>
                          </m:ctrlPr>
                        </m:sSubPr>
                        <m:e>
                          <m:r>
                            <a:rPr lang="el-GR" sz="2400" i="1" dirty="0" smtClean="0">
                              <a:latin typeface="Cambria Math" panose="02040503050406030204" pitchFamily="18" charset="0"/>
                              <a:cs typeface="Times New Roman" panose="02020603050405020304" pitchFamily="18" charset="0"/>
                            </a:rPr>
                            <m:t>𝛽</m:t>
                          </m:r>
                        </m:e>
                        <m:sub>
                          <m:r>
                            <a:rPr lang="en-US" sz="2400" b="0" i="1" dirty="0" smtClean="0">
                              <a:latin typeface="Cambria Math" panose="02040503050406030204" pitchFamily="18" charset="0"/>
                              <a:cs typeface="Times New Roman" panose="02020603050405020304" pitchFamily="18" charset="0"/>
                            </a:rPr>
                            <m:t>𝑀</m:t>
                          </m:r>
                          <m:r>
                            <a:rPr lang="en-US" sz="2400" i="1" dirty="0">
                              <a:latin typeface="Cambria Math" panose="02040503050406030204" pitchFamily="18" charset="0"/>
                              <a:cs typeface="Times New Roman" panose="02020603050405020304" pitchFamily="18" charset="0"/>
                            </a:rPr>
                            <m:t>0</m:t>
                          </m:r>
                        </m:sub>
                      </m:sSub>
                      <m:r>
                        <a:rPr lang="en-US" sz="2400" i="1" dirty="0">
                          <a:latin typeface="Cambria Math" panose="02040503050406030204" pitchFamily="18" charset="0"/>
                          <a:cs typeface="Times New Roman" panose="02020603050405020304" pitchFamily="18" charset="0"/>
                        </a:rPr>
                        <m:t>+</m:t>
                      </m:r>
                      <m:sSub>
                        <m:sSubPr>
                          <m:ctrlPr>
                            <a:rPr lang="en-US" sz="2400" i="1" dirty="0">
                              <a:latin typeface="Cambria Math" panose="02040503050406030204" pitchFamily="18" charset="0"/>
                              <a:cs typeface="Times New Roman" panose="02020603050405020304" pitchFamily="18" charset="0"/>
                            </a:rPr>
                          </m:ctrlPr>
                        </m:sSubPr>
                        <m:e>
                          <m:r>
                            <a:rPr lang="el-GR" sz="2400" i="1" dirty="0">
                              <a:latin typeface="Cambria Math" panose="02040503050406030204" pitchFamily="18" charset="0"/>
                              <a:cs typeface="Times New Roman" panose="02020603050405020304" pitchFamily="18" charset="0"/>
                            </a:rPr>
                            <m:t>𝛽</m:t>
                          </m:r>
                        </m:e>
                        <m:sub>
                          <m:r>
                            <a:rPr lang="en-US" sz="2400" i="1" dirty="0">
                              <a:latin typeface="Cambria Math" panose="02040503050406030204" pitchFamily="18" charset="0"/>
                              <a:cs typeface="Times New Roman" panose="02020603050405020304" pitchFamily="18" charset="0"/>
                            </a:rPr>
                            <m:t>𝑀</m:t>
                          </m:r>
                        </m:sub>
                      </m:sSub>
                      <m:r>
                        <a:rPr lang="en-US" sz="2400" i="1">
                          <a:latin typeface="Cambria Math" panose="02040503050406030204" pitchFamily="18" charset="0"/>
                        </a:rPr>
                        <m:t>⊙</m:t>
                      </m:r>
                      <m:r>
                        <a:rPr lang="en-US" sz="2400" i="1" dirty="0">
                          <a:latin typeface="Cambria Math" panose="02040503050406030204" pitchFamily="18" charset="0"/>
                          <a:cs typeface="Times New Roman" panose="02020603050405020304" pitchFamily="18" charset="0"/>
                        </a:rPr>
                        <m:t>𝑥</m:t>
                      </m:r>
                      <m:r>
                        <a:rPr lang="en-US" sz="2400" i="1" dirty="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3269730" cy="453137"/>
              </a:xfrm>
              <a:prstGeom prst="rect">
                <a:avLst/>
              </a:prstGeom>
              <a:blipFill>
                <a:blip r:embed="rId6"/>
                <a:stretch>
                  <a:fillRect l="-559" r="-745" b="-21622"/>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7"/>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8"/>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7"/>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sp>
        <p:nvSpPr>
          <p:cNvPr id="21" name="Title 1">
            <a:extLst>
              <a:ext uri="{FF2B5EF4-FFF2-40B4-BE49-F238E27FC236}">
                <a16:creationId xmlns:a16="http://schemas.microsoft.com/office/drawing/2014/main" id="{6E08BDBB-042C-494C-A05E-EDFA7D0FB285}"/>
              </a:ext>
            </a:extLst>
          </p:cNvPr>
          <p:cNvSpPr txBox="1">
            <a:spLocks/>
          </p:cNvSpPr>
          <p:nvPr/>
        </p:nvSpPr>
        <p:spPr>
          <a:xfrm>
            <a:off x="7629591" y="3059289"/>
            <a:ext cx="4387950" cy="1446367"/>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Individual elements of 𝜁 will themselves be the output of a logistic-regression-like model based on 𝑥</a:t>
            </a:r>
            <a:endParaRPr lang="en-US" sz="2000" i="1" dirty="0">
              <a:solidFill>
                <a:schemeClr val="tx1"/>
              </a:solidFill>
              <a:latin typeface="+mn-lt"/>
            </a:endParaRPr>
          </a:p>
        </p:txBody>
      </p:sp>
      <p:cxnSp>
        <p:nvCxnSpPr>
          <p:cNvPr id="22" name="Straight Arrow Connector 21">
            <a:extLst>
              <a:ext uri="{FF2B5EF4-FFF2-40B4-BE49-F238E27FC236}">
                <a16:creationId xmlns:a16="http://schemas.microsoft.com/office/drawing/2014/main" id="{213A1C08-7264-534B-BF7D-B870FCECD83D}"/>
              </a:ext>
            </a:extLst>
          </p:cNvPr>
          <p:cNvCxnSpPr>
            <a:cxnSpLocks/>
          </p:cNvCxnSpPr>
          <p:nvPr/>
        </p:nvCxnSpPr>
        <p:spPr>
          <a:xfrm flipV="1">
            <a:off x="1914511" y="2681963"/>
            <a:ext cx="2213931" cy="10430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C134D0CD-BAC0-5F44-839E-0CBDCB88BB08}"/>
              </a:ext>
            </a:extLst>
          </p:cNvPr>
          <p:cNvCxnSpPr>
            <a:cxnSpLocks/>
          </p:cNvCxnSpPr>
          <p:nvPr/>
        </p:nvCxnSpPr>
        <p:spPr>
          <a:xfrm flipV="1">
            <a:off x="4128442" y="2681964"/>
            <a:ext cx="0" cy="1047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E1DE7A53-058C-B347-BC25-AB052A7D272E}"/>
              </a:ext>
            </a:extLst>
          </p:cNvPr>
          <p:cNvCxnSpPr>
            <a:cxnSpLocks/>
          </p:cNvCxnSpPr>
          <p:nvPr/>
        </p:nvCxnSpPr>
        <p:spPr>
          <a:xfrm flipV="1">
            <a:off x="1070999" y="2681963"/>
            <a:ext cx="3057443"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F4049EAA-17DF-7E42-A394-6984E48ED682}"/>
              </a:ext>
            </a:extLst>
          </p:cNvPr>
          <p:cNvCxnSpPr>
            <a:cxnSpLocks/>
          </p:cNvCxnSpPr>
          <p:nvPr/>
        </p:nvCxnSpPr>
        <p:spPr>
          <a:xfrm flipV="1">
            <a:off x="1488626" y="2681963"/>
            <a:ext cx="2661325"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D28AE069-5836-464E-9C93-A719A0595B13}"/>
              </a:ext>
            </a:extLst>
          </p:cNvPr>
          <p:cNvCxnSpPr>
            <a:cxnSpLocks/>
          </p:cNvCxnSpPr>
          <p:nvPr/>
        </p:nvCxnSpPr>
        <p:spPr>
          <a:xfrm flipV="1">
            <a:off x="2377974" y="2683808"/>
            <a:ext cx="1771977"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CAD43C3-5611-4743-9BA6-50F550926F4D}"/>
              </a:ext>
            </a:extLst>
          </p:cNvPr>
          <p:cNvCxnSpPr>
            <a:cxnSpLocks/>
          </p:cNvCxnSpPr>
          <p:nvPr/>
        </p:nvCxnSpPr>
        <p:spPr>
          <a:xfrm flipV="1">
            <a:off x="2782982" y="2681963"/>
            <a:ext cx="1345460"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08BE6C33-E740-FC40-A977-E150AA9A4605}"/>
              </a:ext>
            </a:extLst>
          </p:cNvPr>
          <p:cNvCxnSpPr>
            <a:cxnSpLocks/>
          </p:cNvCxnSpPr>
          <p:nvPr/>
        </p:nvCxnSpPr>
        <p:spPr>
          <a:xfrm flipV="1">
            <a:off x="3234318" y="2683808"/>
            <a:ext cx="91563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090EA6B8-77A2-EA4B-B703-C5ED9D5382E8}"/>
              </a:ext>
            </a:extLst>
          </p:cNvPr>
          <p:cNvCxnSpPr>
            <a:cxnSpLocks/>
          </p:cNvCxnSpPr>
          <p:nvPr/>
        </p:nvCxnSpPr>
        <p:spPr>
          <a:xfrm flipV="1">
            <a:off x="3616408" y="2683808"/>
            <a:ext cx="53354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4" name="Audio 3">
            <a:hlinkClick r:id="" action="ppaction://media"/>
            <a:extLst>
              <a:ext uri="{FF2B5EF4-FFF2-40B4-BE49-F238E27FC236}">
                <a16:creationId xmlns:a16="http://schemas.microsoft.com/office/drawing/2014/main" id="{1149854B-9B4B-2E4F-B00D-00D21182F28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65642836"/>
      </p:ext>
    </p:extLst>
  </p:cSld>
  <p:clrMapOvr>
    <a:masterClrMapping/>
  </p:clrMapOvr>
  <mc:AlternateContent xmlns:mc="http://schemas.openxmlformats.org/markup-compatibility/2006">
    <mc:Choice xmlns:p14="http://schemas.microsoft.com/office/powerpoint/2010/main" Requires="p14">
      <p:transition spd="slow" p14:dur="2000" advTm="72864"/>
    </mc:Choice>
    <mc:Fallback>
      <p:transition spd="slow" advTm="72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E08BDBB-042C-494C-A05E-EDFA7D0FB285}"/>
                  </a:ext>
                </a:extLst>
              </p:cNvPr>
              <p:cNvSpPr>
                <a:spLocks noGrp="1"/>
              </p:cNvSpPr>
              <p:nvPr>
                <p:ph type="title"/>
              </p:nvPr>
            </p:nvSpPr>
            <p:spPr>
              <a:xfrm>
                <a:off x="7629591" y="405133"/>
                <a:ext cx="4387950" cy="2017289"/>
              </a:xfrm>
            </p:spPr>
            <p:txBody>
              <a:bodyPr anchor="t">
                <a:noAutofit/>
              </a:bodyPr>
              <a:lstStyle/>
              <a:p>
                <a:pPr marL="457200" indent="-457200" algn="l">
                  <a:buFont typeface="Arial" panose="020B0604020202020204" pitchFamily="34" charset="0"/>
                  <a:buChar char="•"/>
                </a:pPr>
                <a:r>
                  <a:rPr lang="en-US" sz="2000" dirty="0">
                    <a:solidFill>
                      <a:schemeClr val="tx1"/>
                    </a:solidFill>
                    <a:latin typeface="+mn-lt"/>
                  </a:rPr>
                  <a:t>Instead of predicting </a:t>
                </a: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𝑝</m:t>
                        </m:r>
                      </m:e>
                      <m:sub>
                        <m:r>
                          <a:rPr lang="en-US" sz="2000" b="0" i="1" smtClean="0">
                            <a:solidFill>
                              <a:schemeClr val="tx1"/>
                            </a:solidFill>
                            <a:latin typeface="Cambria Math" panose="02040503050406030204" pitchFamily="18" charset="0"/>
                          </a:rPr>
                          <m:t>𝑖</m:t>
                        </m:r>
                      </m:sub>
                    </m:sSub>
                  </m:oMath>
                </a14:m>
                <a:r>
                  <a:rPr lang="en-US" sz="2000" dirty="0">
                    <a:solidFill>
                      <a:schemeClr val="tx1"/>
                    </a:solidFill>
                    <a:latin typeface="+mn-lt"/>
                  </a:rPr>
                  <a:t> directly from our feature vector </a:t>
                </a:r>
                <a14:m>
                  <m:oMath xmlns:m="http://schemas.openxmlformats.org/officeDocument/2006/math">
                    <m:r>
                      <a:rPr lang="en-US" sz="2000" i="1" dirty="0" smtClean="0">
                        <a:solidFill>
                          <a:schemeClr val="tx1"/>
                        </a:solidFill>
                        <a:latin typeface="Cambria Math" panose="02040503050406030204" pitchFamily="18" charset="0"/>
                      </a:rPr>
                      <m:t>𝑥</m:t>
                    </m:r>
                  </m:oMath>
                </a14:m>
                <a:r>
                  <a:rPr lang="en-US" sz="2000" dirty="0">
                    <a:solidFill>
                      <a:schemeClr val="tx1"/>
                    </a:solidFill>
                    <a:latin typeface="+mn-lt"/>
                  </a:rPr>
                  <a:t>, introduce a vector of “latent” features </a:t>
                </a:r>
                <a14:m>
                  <m:oMath xmlns:m="http://schemas.openxmlformats.org/officeDocument/2006/math">
                    <m:r>
                      <a:rPr lang="el-GR" sz="2000" i="1" dirty="0" smtClean="0">
                        <a:solidFill>
                          <a:schemeClr val="tx1"/>
                        </a:solidFill>
                        <a:latin typeface="Cambria Math" panose="02040503050406030204" pitchFamily="18" charset="0"/>
                      </a:rPr>
                      <m:t>𝜁</m:t>
                    </m:r>
                  </m:oMath>
                </a14:m>
                <a:r>
                  <a:rPr lang="en-US" sz="2000" i="1" dirty="0">
                    <a:solidFill>
                      <a:schemeClr val="tx1"/>
                    </a:solidFill>
                    <a:latin typeface="+mn-lt"/>
                  </a:rPr>
                  <a:t> </a:t>
                </a:r>
                <a:r>
                  <a:rPr lang="en-US" sz="2000" dirty="0">
                    <a:solidFill>
                      <a:schemeClr val="tx1"/>
                    </a:solidFill>
                    <a:latin typeface="+mn-lt"/>
                  </a:rPr>
                  <a:t>(zeta) that we will use to predict </a:t>
                </a:r>
                <a14:m>
                  <m:oMath xmlns:m="http://schemas.openxmlformats.org/officeDocument/2006/math">
                    <m:sSub>
                      <m:sSubPr>
                        <m:ctrlPr>
                          <a:rPr lang="en-US" sz="2000" i="1">
                            <a:solidFill>
                              <a:schemeClr val="tx1"/>
                            </a:solidFill>
                            <a:latin typeface="Cambria Math" panose="02040503050406030204" pitchFamily="18" charset="0"/>
                          </a:rPr>
                        </m:ctrlPr>
                      </m:sSubPr>
                      <m:e>
                        <m:r>
                          <a:rPr lang="en-US" sz="2000" i="1">
                            <a:solidFill>
                              <a:schemeClr val="tx1"/>
                            </a:solidFill>
                            <a:latin typeface="Cambria Math" panose="02040503050406030204" pitchFamily="18" charset="0"/>
                          </a:rPr>
                          <m:t>𝑝</m:t>
                        </m:r>
                      </m:e>
                      <m:sub>
                        <m:r>
                          <a:rPr lang="en-US" sz="2000" i="1">
                            <a:solidFill>
                              <a:schemeClr val="tx1"/>
                            </a:solidFill>
                            <a:latin typeface="Cambria Math" panose="02040503050406030204" pitchFamily="18" charset="0"/>
                          </a:rPr>
                          <m:t>𝑖</m:t>
                        </m:r>
                      </m:sub>
                    </m:sSub>
                  </m:oMath>
                </a14:m>
                <a:endParaRPr lang="en-US" sz="2000" i="1" dirty="0">
                  <a:solidFill>
                    <a:schemeClr val="tx1"/>
                  </a:solidFill>
                  <a:latin typeface="+mn-lt"/>
                </a:endParaRPr>
              </a:p>
            </p:txBody>
          </p:sp>
        </mc:Choice>
        <mc:Fallback xmlns="">
          <p:sp>
            <p:nvSpPr>
              <p:cNvPr id="2" name="Title 1">
                <a:extLst>
                  <a:ext uri="{FF2B5EF4-FFF2-40B4-BE49-F238E27FC236}">
                    <a16:creationId xmlns:a16="http://schemas.microsoft.com/office/drawing/2014/main" id="{6E08BDBB-042C-494C-A05E-EDFA7D0FB285}"/>
                  </a:ext>
                </a:extLst>
              </p:cNvPr>
              <p:cNvSpPr>
                <a:spLocks noGrp="1" noRot="1" noChangeAspect="1" noMove="1" noResize="1" noEditPoints="1" noAdjustHandles="1" noChangeArrowheads="1" noChangeShapeType="1" noTextEdit="1"/>
              </p:cNvSpPr>
              <p:nvPr>
                <p:ph type="title"/>
              </p:nvPr>
            </p:nvSpPr>
            <p:spPr>
              <a:xfrm>
                <a:off x="7629591" y="405133"/>
                <a:ext cx="4387950" cy="2017289"/>
              </a:xfrm>
              <a:blipFill>
                <a:blip r:embed="rId5"/>
                <a:stretch>
                  <a:fillRect l="-1252" t="-1511" r="-250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B7196F96-9B92-C84B-B33C-4585B8AE5240}"/>
              </a:ext>
            </a:extLst>
          </p:cNvPr>
          <p:cNvSpPr txBox="1"/>
          <p:nvPr/>
        </p:nvSpPr>
        <p:spPr>
          <a:xfrm>
            <a:off x="426570" y="2161036"/>
            <a:ext cx="543479" cy="522772"/>
          </a:xfrm>
          <a:prstGeom prst="rect">
            <a:avLst/>
          </a:prstGeom>
          <a:noFill/>
        </p:spPr>
        <p:txBody>
          <a:bodyPr wrap="square" rtlCol="0">
            <a:spAutoFit/>
          </a:bodyPr>
          <a:lstStyle/>
          <a:p>
            <a:r>
              <a:rPr lang="el-GR" sz="2797" i="1" dirty="0">
                <a:latin typeface="Times New Roman" panose="02020603050405020304" pitchFamily="18" charset="0"/>
                <a:cs typeface="Times New Roman" panose="02020603050405020304" pitchFamily="18" charset="0"/>
              </a:rPr>
              <a:t>ζ</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8E5E827C-A41C-9A41-A801-49CEF2580E6C}"/>
                  </a:ext>
                </a:extLst>
              </p:cNvPr>
              <p:cNvSpPr txBox="1"/>
              <p:nvPr/>
            </p:nvSpPr>
            <p:spPr>
              <a:xfrm>
                <a:off x="4359861" y="2228826"/>
                <a:ext cx="606811"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nor/>
                        </m:rPr>
                        <a:rPr lang="el-GR" sz="2400" i="1" dirty="0" smtClean="0">
                          <a:latin typeface="Times New Roman" panose="02020603050405020304" pitchFamily="18" charset="0"/>
                          <a:cs typeface="Times New Roman" panose="02020603050405020304" pitchFamily="18" charset="0"/>
                        </a:rPr>
                        <m:t>ζ</m:t>
                      </m:r>
                      <m:r>
                        <m:rPr>
                          <m:nor/>
                        </m:rPr>
                        <a:rPr lang="en-US" sz="2400" i="1" baseline="-25000" dirty="0" smtClean="0">
                          <a:latin typeface="Times New Roman" panose="02020603050405020304" pitchFamily="18" charset="0"/>
                          <a:cs typeface="Times New Roman" panose="02020603050405020304" pitchFamily="18" charset="0"/>
                        </a:rPr>
                        <m:t>iM</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8E5E827C-A41C-9A41-A801-49CEF2580E6C}"/>
                  </a:ext>
                </a:extLst>
              </p:cNvPr>
              <p:cNvSpPr txBox="1">
                <a:spLocks noRot="1" noChangeAspect="1" noMove="1" noResize="1" noEditPoints="1" noAdjustHandles="1" noChangeArrowheads="1" noChangeShapeType="1" noTextEdit="1"/>
              </p:cNvSpPr>
              <p:nvPr/>
            </p:nvSpPr>
            <p:spPr>
              <a:xfrm>
                <a:off x="4359861" y="2228826"/>
                <a:ext cx="606811" cy="453137"/>
              </a:xfrm>
              <a:prstGeom prst="rect">
                <a:avLst/>
              </a:prstGeom>
              <a:blipFill>
                <a:blip r:embed="rId6"/>
                <a:stretch>
                  <a:fillRect l="-1000" b="-14865"/>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213A1C08-7264-534B-BF7D-B870FCECD83D}"/>
              </a:ext>
            </a:extLst>
          </p:cNvPr>
          <p:cNvCxnSpPr>
            <a:cxnSpLocks/>
          </p:cNvCxnSpPr>
          <p:nvPr/>
        </p:nvCxnSpPr>
        <p:spPr>
          <a:xfrm flipV="1">
            <a:off x="1970420" y="73674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C134D0CD-BAC0-5F44-839E-0CBDCB88BB08}"/>
              </a:ext>
            </a:extLst>
          </p:cNvPr>
          <p:cNvCxnSpPr>
            <a:cxnSpLocks/>
          </p:cNvCxnSpPr>
          <p:nvPr/>
        </p:nvCxnSpPr>
        <p:spPr>
          <a:xfrm flipH="1" flipV="1">
            <a:off x="2592203" y="73674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E1DE7A53-058C-B347-BC25-AB052A7D272E}"/>
              </a:ext>
            </a:extLst>
          </p:cNvPr>
          <p:cNvCxnSpPr>
            <a:cxnSpLocks/>
          </p:cNvCxnSpPr>
          <p:nvPr/>
        </p:nvCxnSpPr>
        <p:spPr>
          <a:xfrm flipV="1">
            <a:off x="1126908" y="73674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F4049EAA-17DF-7E42-A394-6984E48ED682}"/>
              </a:ext>
            </a:extLst>
          </p:cNvPr>
          <p:cNvCxnSpPr>
            <a:cxnSpLocks/>
          </p:cNvCxnSpPr>
          <p:nvPr/>
        </p:nvCxnSpPr>
        <p:spPr>
          <a:xfrm flipV="1">
            <a:off x="1544535" y="73674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D28AE069-5836-464E-9C93-A719A0595B13}"/>
              </a:ext>
            </a:extLst>
          </p:cNvPr>
          <p:cNvCxnSpPr>
            <a:cxnSpLocks/>
          </p:cNvCxnSpPr>
          <p:nvPr/>
        </p:nvCxnSpPr>
        <p:spPr>
          <a:xfrm flipV="1">
            <a:off x="2433883" y="73674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1" name="Picture 30">
            <a:extLst>
              <a:ext uri="{FF2B5EF4-FFF2-40B4-BE49-F238E27FC236}">
                <a16:creationId xmlns:a16="http://schemas.microsoft.com/office/drawing/2014/main" id="{C1F8BF20-364A-5843-8FD8-15161C5B5F23}"/>
              </a:ext>
            </a:extLst>
          </p:cNvPr>
          <p:cNvPicPr>
            <a:picLocks noChangeAspect="1"/>
          </p:cNvPicPr>
          <p:nvPr/>
        </p:nvPicPr>
        <p:blipFill>
          <a:blip r:embed="rId7"/>
          <a:stretch>
            <a:fillRect/>
          </a:stretch>
        </p:blipFill>
        <p:spPr>
          <a:xfrm>
            <a:off x="880221" y="2232897"/>
            <a:ext cx="3520249" cy="473439"/>
          </a:xfrm>
          <a:prstGeom prst="rect">
            <a:avLst/>
          </a:prstGeom>
        </p:spPr>
      </p:pic>
      <p:cxnSp>
        <p:nvCxnSpPr>
          <p:cNvPr id="34" name="Straight Arrow Connector 33">
            <a:extLst>
              <a:ext uri="{FF2B5EF4-FFF2-40B4-BE49-F238E27FC236}">
                <a16:creationId xmlns:a16="http://schemas.microsoft.com/office/drawing/2014/main" id="{FCAD43C3-5611-4743-9BA6-50F550926F4D}"/>
              </a:ext>
            </a:extLst>
          </p:cNvPr>
          <p:cNvCxnSpPr>
            <a:cxnSpLocks/>
          </p:cNvCxnSpPr>
          <p:nvPr/>
        </p:nvCxnSpPr>
        <p:spPr>
          <a:xfrm flipH="1" flipV="1">
            <a:off x="2592203" y="73674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08BE6C33-E740-FC40-A977-E150AA9A4605}"/>
              </a:ext>
            </a:extLst>
          </p:cNvPr>
          <p:cNvCxnSpPr>
            <a:cxnSpLocks/>
          </p:cNvCxnSpPr>
          <p:nvPr/>
        </p:nvCxnSpPr>
        <p:spPr>
          <a:xfrm flipH="1" flipV="1">
            <a:off x="2592203" y="73674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0EA6B8-77A2-EA4B-B703-C5ED9D5382E8}"/>
              </a:ext>
            </a:extLst>
          </p:cNvPr>
          <p:cNvCxnSpPr>
            <a:cxnSpLocks/>
          </p:cNvCxnSpPr>
          <p:nvPr/>
        </p:nvCxnSpPr>
        <p:spPr>
          <a:xfrm flipH="1" flipV="1">
            <a:off x="2592203" y="73674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7" name="TextBox 36">
            <a:extLst>
              <a:ext uri="{FF2B5EF4-FFF2-40B4-BE49-F238E27FC236}">
                <a16:creationId xmlns:a16="http://schemas.microsoft.com/office/drawing/2014/main" id="{938B7CFD-346D-414D-A4AC-DF1E1B8836E9}"/>
              </a:ext>
            </a:extLst>
          </p:cNvPr>
          <p:cNvSpPr txBox="1"/>
          <p:nvPr/>
        </p:nvSpPr>
        <p:spPr>
          <a:xfrm>
            <a:off x="1273935" y="105637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11E7216C-07F4-D446-B563-C5713BD860F6}"/>
              </a:ext>
            </a:extLst>
          </p:cNvPr>
          <p:cNvSpPr txBox="1"/>
          <p:nvPr/>
        </p:nvSpPr>
        <p:spPr>
          <a:xfrm>
            <a:off x="3454296" y="105637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40" name="Table 39">
            <a:extLst>
              <a:ext uri="{FF2B5EF4-FFF2-40B4-BE49-F238E27FC236}">
                <a16:creationId xmlns:a16="http://schemas.microsoft.com/office/drawing/2014/main" id="{8FE3AF9D-0034-BB48-8D80-5EEF7924A8E3}"/>
              </a:ext>
            </a:extLst>
          </p:cNvPr>
          <p:cNvGraphicFramePr>
            <a:graphicFrameLocks noGrp="1"/>
          </p:cNvGraphicFramePr>
          <p:nvPr/>
        </p:nvGraphicFramePr>
        <p:xfrm>
          <a:off x="2377403" y="40311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DCE73603-7DAB-214C-9191-92C8419239D0}"/>
                  </a:ext>
                </a:extLst>
              </p:cNvPr>
              <p:cNvSpPr txBox="1"/>
              <p:nvPr/>
            </p:nvSpPr>
            <p:spPr>
              <a:xfrm>
                <a:off x="2715546" y="348300"/>
                <a:ext cx="2959326" cy="45313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𝑝</m:t>
                          </m:r>
                        </m:e>
                        <m:sub>
                          <m:r>
                            <a:rPr lang="en-US" sz="2400" i="1" dirty="0">
                              <a:latin typeface="Cambria Math" panose="02040503050406030204" pitchFamily="18" charset="0"/>
                              <a:cs typeface="Times New Roman" panose="02020603050405020304" pitchFamily="18" charset="0"/>
                            </a:rPr>
                            <m:t>𝑖</m:t>
                          </m:r>
                        </m:sub>
                      </m:sSub>
                      <m:r>
                        <a:rPr lang="en-US" sz="2400" b="0" i="1" dirty="0" smtClean="0">
                          <a:latin typeface="Cambria Math" panose="02040503050406030204" pitchFamily="18" charset="0"/>
                          <a:cs typeface="Times New Roman" panose="02020603050405020304" pitchFamily="18" charset="0"/>
                        </a:rPr>
                        <m:t>=</m:t>
                      </m:r>
                      <m:r>
                        <a:rPr lang="en-US" sz="2400" b="0" i="1" dirty="0" smtClean="0">
                          <a:latin typeface="Cambria Math" panose="02040503050406030204" pitchFamily="18" charset="0"/>
                          <a:cs typeface="Times New Roman" panose="02020603050405020304" pitchFamily="18" charset="0"/>
                        </a:rPr>
                        <m:t>𝜎</m:t>
                      </m:r>
                      <m:r>
                        <a:rPr lang="en-US" sz="2400" b="0" i="1" dirty="0" smtClean="0">
                          <a:latin typeface="Cambria Math" panose="02040503050406030204" pitchFamily="18" charset="0"/>
                          <a:cs typeface="Times New Roman" panose="02020603050405020304" pitchFamily="18" charset="0"/>
                        </a:rPr>
                        <m:t>(</m:t>
                      </m:r>
                      <m:sSub>
                        <m:sSubPr>
                          <m:ctrlPr>
                            <a:rPr lang="en-US" sz="2400" b="0" i="1" dirty="0" smtClean="0">
                              <a:latin typeface="Cambria Math" panose="02040503050406030204" pitchFamily="18" charset="0"/>
                              <a:cs typeface="Times New Roman" panose="02020603050405020304" pitchFamily="18" charset="0"/>
                            </a:rPr>
                          </m:ctrlPr>
                        </m:sSubPr>
                        <m:e>
                          <m:r>
                            <a:rPr lang="en-US" sz="2400" b="0" i="1" dirty="0" smtClean="0">
                              <a:latin typeface="Cambria Math" panose="02040503050406030204" pitchFamily="18" charset="0"/>
                              <a:cs typeface="Times New Roman" panose="02020603050405020304" pitchFamily="18" charset="0"/>
                            </a:rPr>
                            <m:t>𝑏</m:t>
                          </m:r>
                        </m:e>
                        <m:sub>
                          <m:r>
                            <a:rPr lang="en-US" sz="2400" b="0" i="1" dirty="0" smtClean="0">
                              <a:latin typeface="Cambria Math" panose="02040503050406030204" pitchFamily="18" charset="0"/>
                              <a:cs typeface="Times New Roman" panose="02020603050405020304" pitchFamily="18" charset="0"/>
                            </a:rPr>
                            <m:t>0</m:t>
                          </m:r>
                        </m:sub>
                      </m:sSub>
                      <m:r>
                        <a:rPr lang="en-US" sz="2400" b="0" i="1" dirty="0" smtClean="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rPr>
                        <m:t>⊙</m:t>
                      </m:r>
                      <m:r>
                        <m:rPr>
                          <m:nor/>
                        </m:rPr>
                        <a:rPr lang="el-GR" sz="2400" i="1" dirty="0">
                          <a:latin typeface="Times New Roman" panose="02020603050405020304" pitchFamily="18" charset="0"/>
                          <a:cs typeface="Times New Roman" panose="02020603050405020304" pitchFamily="18" charset="0"/>
                        </a:rPr>
                        <m:t>ζ</m:t>
                      </m:r>
                      <m:r>
                        <a:rPr lang="en-US" sz="2400" b="0" i="1" dirty="0" smtClean="0">
                          <a:latin typeface="Cambria Math" panose="02040503050406030204" pitchFamily="18" charset="0"/>
                          <a:cs typeface="Times New Roman" panose="02020603050405020304" pitchFamily="18" charset="0"/>
                        </a:rPr>
                        <m:t>)</m:t>
                      </m:r>
                    </m:oMath>
                  </m:oMathPara>
                </a14:m>
                <a:endParaRPr lang="en-US" sz="2400" baseline="-25000" dirty="0">
                  <a:latin typeface="Times New Roman" panose="02020603050405020304" pitchFamily="18" charset="0"/>
                  <a:cs typeface="Times New Roman" panose="02020603050405020304" pitchFamily="18" charset="0"/>
                </a:endParaRPr>
              </a:p>
            </p:txBody>
          </p:sp>
        </mc:Choice>
        <mc:Fallback xmlns="">
          <p:sp>
            <p:nvSpPr>
              <p:cNvPr id="60" name="TextBox 59">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2715546" y="348300"/>
                <a:ext cx="2959326" cy="453137"/>
              </a:xfrm>
              <a:prstGeom prst="rect">
                <a:avLst/>
              </a:prstGeom>
              <a:blipFill>
                <a:blip r:embed="rId8"/>
                <a:stretch>
                  <a:fillRect b="-21622"/>
                </a:stretch>
              </a:blipFill>
            </p:spPr>
            <p:txBody>
              <a:bodyPr/>
              <a:lstStyle/>
              <a:p>
                <a:r>
                  <a:rPr lang="en-US">
                    <a:noFill/>
                  </a:rPr>
                  <a:t> </a:t>
                </a:r>
              </a:p>
            </p:txBody>
          </p:sp>
        </mc:Fallback>
      </mc:AlternateContent>
      <p:pic>
        <p:nvPicPr>
          <p:cNvPr id="61" name="Picture 60">
            <a:extLst>
              <a:ext uri="{FF2B5EF4-FFF2-40B4-BE49-F238E27FC236}">
                <a16:creationId xmlns:a16="http://schemas.microsoft.com/office/drawing/2014/main" id="{C1F8BF20-364A-5843-8FD8-15161C5B5F23}"/>
              </a:ext>
            </a:extLst>
          </p:cNvPr>
          <p:cNvPicPr>
            <a:picLocks noChangeAspect="1"/>
          </p:cNvPicPr>
          <p:nvPr/>
        </p:nvPicPr>
        <p:blipFill>
          <a:blip r:embed="rId7"/>
          <a:stretch>
            <a:fillRect/>
          </a:stretch>
        </p:blipFill>
        <p:spPr>
          <a:xfrm>
            <a:off x="876830" y="3729053"/>
            <a:ext cx="3520249" cy="473439"/>
          </a:xfrm>
          <a:prstGeom prst="rect">
            <a:avLst/>
          </a:prstGeom>
        </p:spPr>
      </p:pic>
      <p:sp>
        <p:nvSpPr>
          <p:cNvPr id="62" name="TextBox 61">
            <a:extLst>
              <a:ext uri="{FF2B5EF4-FFF2-40B4-BE49-F238E27FC236}">
                <a16:creationId xmlns:a16="http://schemas.microsoft.com/office/drawing/2014/main" id="{B7196F96-9B92-C84B-B33C-4585B8AE5240}"/>
              </a:ext>
            </a:extLst>
          </p:cNvPr>
          <p:cNvSpPr txBox="1"/>
          <p:nvPr/>
        </p:nvSpPr>
        <p:spPr>
          <a:xfrm>
            <a:off x="426569" y="362630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3" name="TextBox 62">
            <a:extLst>
              <a:ext uri="{FF2B5EF4-FFF2-40B4-BE49-F238E27FC236}">
                <a16:creationId xmlns:a16="http://schemas.microsoft.com/office/drawing/2014/main" id="{8E5E827C-A41C-9A41-A801-49CEF2580E6C}"/>
              </a:ext>
            </a:extLst>
          </p:cNvPr>
          <p:cNvSpPr txBox="1"/>
          <p:nvPr/>
        </p:nvSpPr>
        <p:spPr>
          <a:xfrm>
            <a:off x="4425522" y="3604668"/>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sp>
        <p:nvSpPr>
          <p:cNvPr id="21" name="Title 1">
            <a:extLst>
              <a:ext uri="{FF2B5EF4-FFF2-40B4-BE49-F238E27FC236}">
                <a16:creationId xmlns:a16="http://schemas.microsoft.com/office/drawing/2014/main" id="{6E08BDBB-042C-494C-A05E-EDFA7D0FB285}"/>
              </a:ext>
            </a:extLst>
          </p:cNvPr>
          <p:cNvSpPr txBox="1">
            <a:spLocks/>
          </p:cNvSpPr>
          <p:nvPr/>
        </p:nvSpPr>
        <p:spPr>
          <a:xfrm>
            <a:off x="7629591" y="3059289"/>
            <a:ext cx="4387950" cy="1446367"/>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Individual elements of 𝜁 will themselves be the output of a logistic-regression-like model based on 𝑥</a:t>
            </a:r>
            <a:endParaRPr lang="en-US" sz="2000" i="1" dirty="0">
              <a:solidFill>
                <a:schemeClr val="tx1"/>
              </a:solidFill>
              <a:latin typeface="+mn-lt"/>
            </a:endParaRPr>
          </a:p>
        </p:txBody>
      </p:sp>
      <p:cxnSp>
        <p:nvCxnSpPr>
          <p:cNvPr id="22" name="Straight Arrow Connector 21">
            <a:extLst>
              <a:ext uri="{FF2B5EF4-FFF2-40B4-BE49-F238E27FC236}">
                <a16:creationId xmlns:a16="http://schemas.microsoft.com/office/drawing/2014/main" id="{213A1C08-7264-534B-BF7D-B870FCECD83D}"/>
              </a:ext>
            </a:extLst>
          </p:cNvPr>
          <p:cNvCxnSpPr>
            <a:cxnSpLocks/>
          </p:cNvCxnSpPr>
          <p:nvPr/>
        </p:nvCxnSpPr>
        <p:spPr>
          <a:xfrm flipV="1">
            <a:off x="1914511" y="2681963"/>
            <a:ext cx="2213931" cy="10430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C134D0CD-BAC0-5F44-839E-0CBDCB88BB08}"/>
              </a:ext>
            </a:extLst>
          </p:cNvPr>
          <p:cNvCxnSpPr>
            <a:cxnSpLocks/>
          </p:cNvCxnSpPr>
          <p:nvPr/>
        </p:nvCxnSpPr>
        <p:spPr>
          <a:xfrm flipV="1">
            <a:off x="4128442" y="2681964"/>
            <a:ext cx="0" cy="1047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E1DE7A53-058C-B347-BC25-AB052A7D272E}"/>
              </a:ext>
            </a:extLst>
          </p:cNvPr>
          <p:cNvCxnSpPr>
            <a:cxnSpLocks/>
          </p:cNvCxnSpPr>
          <p:nvPr/>
        </p:nvCxnSpPr>
        <p:spPr>
          <a:xfrm flipV="1">
            <a:off x="1070999" y="2681963"/>
            <a:ext cx="3057443"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F4049EAA-17DF-7E42-A394-6984E48ED682}"/>
              </a:ext>
            </a:extLst>
          </p:cNvPr>
          <p:cNvCxnSpPr>
            <a:cxnSpLocks/>
          </p:cNvCxnSpPr>
          <p:nvPr/>
        </p:nvCxnSpPr>
        <p:spPr>
          <a:xfrm flipV="1">
            <a:off x="1488626" y="2681963"/>
            <a:ext cx="2661325"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D28AE069-5836-464E-9C93-A719A0595B13}"/>
              </a:ext>
            </a:extLst>
          </p:cNvPr>
          <p:cNvCxnSpPr>
            <a:cxnSpLocks/>
          </p:cNvCxnSpPr>
          <p:nvPr/>
        </p:nvCxnSpPr>
        <p:spPr>
          <a:xfrm flipV="1">
            <a:off x="2377974" y="2683808"/>
            <a:ext cx="1771977"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FCAD43C3-5611-4743-9BA6-50F550926F4D}"/>
              </a:ext>
            </a:extLst>
          </p:cNvPr>
          <p:cNvCxnSpPr>
            <a:cxnSpLocks/>
          </p:cNvCxnSpPr>
          <p:nvPr/>
        </p:nvCxnSpPr>
        <p:spPr>
          <a:xfrm flipV="1">
            <a:off x="2782982" y="2681963"/>
            <a:ext cx="1345460"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08BE6C33-E740-FC40-A977-E150AA9A4605}"/>
              </a:ext>
            </a:extLst>
          </p:cNvPr>
          <p:cNvCxnSpPr>
            <a:cxnSpLocks/>
          </p:cNvCxnSpPr>
          <p:nvPr/>
        </p:nvCxnSpPr>
        <p:spPr>
          <a:xfrm flipV="1">
            <a:off x="3234318" y="2683808"/>
            <a:ext cx="91563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090EA6B8-77A2-EA4B-B703-C5ED9D5382E8}"/>
              </a:ext>
            </a:extLst>
          </p:cNvPr>
          <p:cNvCxnSpPr>
            <a:cxnSpLocks/>
          </p:cNvCxnSpPr>
          <p:nvPr/>
        </p:nvCxnSpPr>
        <p:spPr>
          <a:xfrm flipV="1">
            <a:off x="3616408" y="2683808"/>
            <a:ext cx="53354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4" name="Title 1">
            <a:extLst>
              <a:ext uri="{FF2B5EF4-FFF2-40B4-BE49-F238E27FC236}">
                <a16:creationId xmlns:a16="http://schemas.microsoft.com/office/drawing/2014/main" id="{6E08BDBB-042C-494C-A05E-EDFA7D0FB285}"/>
              </a:ext>
            </a:extLst>
          </p:cNvPr>
          <p:cNvSpPr txBox="1">
            <a:spLocks/>
          </p:cNvSpPr>
          <p:nvPr/>
        </p:nvSpPr>
        <p:spPr>
          <a:xfrm>
            <a:off x="7629591" y="5305778"/>
            <a:ext cx="4387950" cy="1023571"/>
          </a:xfrm>
          <a:prstGeom prst="rect">
            <a:avLst/>
          </a:prstGeom>
        </p:spPr>
        <p:txBody>
          <a:bodyPr vert="horz" lIns="91440" tIns="45720" rIns="91440" bIns="45720" rtlCol="0" anchor="t">
            <a:noAutofit/>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457200" indent="-457200" algn="l">
              <a:buFont typeface="Arial" panose="020B0604020202020204" pitchFamily="34" charset="0"/>
              <a:buChar char="•"/>
            </a:pPr>
            <a:r>
              <a:rPr lang="en-US" sz="2000" dirty="0">
                <a:solidFill>
                  <a:schemeClr val="tx1"/>
                </a:solidFill>
                <a:latin typeface="+mn-lt"/>
              </a:rPr>
              <a:t>Since this is true for all elements of 𝜁, </a:t>
            </a:r>
            <a:r>
              <a:rPr lang="en-US" sz="2000" i="1" dirty="0">
                <a:solidFill>
                  <a:schemeClr val="tx1"/>
                </a:solidFill>
                <a:latin typeface="+mn-lt"/>
              </a:rPr>
              <a:t>x</a:t>
            </a:r>
            <a:r>
              <a:rPr lang="en-US" sz="2000" dirty="0">
                <a:solidFill>
                  <a:schemeClr val="tx1"/>
                </a:solidFill>
                <a:latin typeface="+mn-lt"/>
              </a:rPr>
              <a:t> and </a:t>
            </a:r>
            <a:r>
              <a:rPr lang="en-US" sz="2000" dirty="0">
                <a:solidFill>
                  <a:schemeClr val="tx1"/>
                </a:solidFill>
              </a:rPr>
              <a:t>𝜁 </a:t>
            </a:r>
            <a:r>
              <a:rPr lang="en-US" sz="2000" dirty="0">
                <a:solidFill>
                  <a:schemeClr val="tx1"/>
                </a:solidFill>
                <a:latin typeface="+mn-lt"/>
              </a:rPr>
              <a:t>are said to be “fully connected”</a:t>
            </a:r>
            <a:endParaRPr lang="en-US" sz="2000" i="1" dirty="0">
              <a:solidFill>
                <a:schemeClr val="tx1"/>
              </a:solidFill>
              <a:latin typeface="+mn-lt"/>
            </a:endParaRPr>
          </a:p>
        </p:txBody>
      </p:sp>
      <p:cxnSp>
        <p:nvCxnSpPr>
          <p:cNvPr id="45" name="Straight Arrow Connector 44">
            <a:extLst>
              <a:ext uri="{FF2B5EF4-FFF2-40B4-BE49-F238E27FC236}">
                <a16:creationId xmlns:a16="http://schemas.microsoft.com/office/drawing/2014/main" id="{213A1C08-7264-534B-BF7D-B870FCECD83D}"/>
              </a:ext>
            </a:extLst>
          </p:cNvPr>
          <p:cNvCxnSpPr>
            <a:cxnSpLocks/>
          </p:cNvCxnSpPr>
          <p:nvPr/>
        </p:nvCxnSpPr>
        <p:spPr>
          <a:xfrm flipH="1" flipV="1">
            <a:off x="1080565" y="2663506"/>
            <a:ext cx="1348186" cy="10655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a:extLst>
              <a:ext uri="{FF2B5EF4-FFF2-40B4-BE49-F238E27FC236}">
                <a16:creationId xmlns:a16="http://schemas.microsoft.com/office/drawing/2014/main" id="{C134D0CD-BAC0-5F44-839E-0CBDCB88BB08}"/>
              </a:ext>
            </a:extLst>
          </p:cNvPr>
          <p:cNvCxnSpPr>
            <a:cxnSpLocks/>
          </p:cNvCxnSpPr>
          <p:nvPr/>
        </p:nvCxnSpPr>
        <p:spPr>
          <a:xfrm flipV="1">
            <a:off x="1080565" y="2663506"/>
            <a:ext cx="0" cy="1047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7" name="Straight Arrow Connector 46">
            <a:extLst>
              <a:ext uri="{FF2B5EF4-FFF2-40B4-BE49-F238E27FC236}">
                <a16:creationId xmlns:a16="http://schemas.microsoft.com/office/drawing/2014/main" id="{E1DE7A53-058C-B347-BC25-AB052A7D272E}"/>
              </a:ext>
            </a:extLst>
          </p:cNvPr>
          <p:cNvCxnSpPr>
            <a:cxnSpLocks/>
          </p:cNvCxnSpPr>
          <p:nvPr/>
        </p:nvCxnSpPr>
        <p:spPr>
          <a:xfrm flipH="1" flipV="1">
            <a:off x="1080565" y="2663505"/>
            <a:ext cx="463970" cy="10655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F4049EAA-17DF-7E42-A394-6984E48ED682}"/>
              </a:ext>
            </a:extLst>
          </p:cNvPr>
          <p:cNvCxnSpPr>
            <a:cxnSpLocks/>
          </p:cNvCxnSpPr>
          <p:nvPr/>
        </p:nvCxnSpPr>
        <p:spPr>
          <a:xfrm flipH="1" flipV="1">
            <a:off x="1102074" y="2663506"/>
            <a:ext cx="868346" cy="10655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D28AE069-5836-464E-9C93-A719A0595B13}"/>
              </a:ext>
            </a:extLst>
          </p:cNvPr>
          <p:cNvCxnSpPr>
            <a:cxnSpLocks/>
          </p:cNvCxnSpPr>
          <p:nvPr/>
        </p:nvCxnSpPr>
        <p:spPr>
          <a:xfrm flipH="1" flipV="1">
            <a:off x="1102074" y="2665350"/>
            <a:ext cx="1736816" cy="10637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FCAD43C3-5611-4743-9BA6-50F550926F4D}"/>
              </a:ext>
            </a:extLst>
          </p:cNvPr>
          <p:cNvCxnSpPr>
            <a:cxnSpLocks/>
          </p:cNvCxnSpPr>
          <p:nvPr/>
        </p:nvCxnSpPr>
        <p:spPr>
          <a:xfrm flipH="1" flipV="1">
            <a:off x="1080566" y="2663506"/>
            <a:ext cx="2209660" cy="10655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a:extLst>
              <a:ext uri="{FF2B5EF4-FFF2-40B4-BE49-F238E27FC236}">
                <a16:creationId xmlns:a16="http://schemas.microsoft.com/office/drawing/2014/main" id="{08BE6C33-E740-FC40-A977-E150AA9A4605}"/>
              </a:ext>
            </a:extLst>
          </p:cNvPr>
          <p:cNvCxnSpPr>
            <a:cxnSpLocks/>
          </p:cNvCxnSpPr>
          <p:nvPr/>
        </p:nvCxnSpPr>
        <p:spPr>
          <a:xfrm flipH="1" flipV="1">
            <a:off x="1102074" y="2665350"/>
            <a:ext cx="2570242" cy="10637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a:extLst>
              <a:ext uri="{FF2B5EF4-FFF2-40B4-BE49-F238E27FC236}">
                <a16:creationId xmlns:a16="http://schemas.microsoft.com/office/drawing/2014/main" id="{090EA6B8-77A2-EA4B-B703-C5ED9D5382E8}"/>
              </a:ext>
            </a:extLst>
          </p:cNvPr>
          <p:cNvCxnSpPr>
            <a:cxnSpLocks/>
          </p:cNvCxnSpPr>
          <p:nvPr/>
        </p:nvCxnSpPr>
        <p:spPr>
          <a:xfrm flipH="1" flipV="1">
            <a:off x="1102074" y="2665350"/>
            <a:ext cx="3026368" cy="106370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5" name="Straight Arrow Connector 94">
            <a:extLst>
              <a:ext uri="{FF2B5EF4-FFF2-40B4-BE49-F238E27FC236}">
                <a16:creationId xmlns:a16="http://schemas.microsoft.com/office/drawing/2014/main" id="{213A1C08-7264-534B-BF7D-B870FCECD83D}"/>
              </a:ext>
            </a:extLst>
          </p:cNvPr>
          <p:cNvCxnSpPr>
            <a:cxnSpLocks/>
          </p:cNvCxnSpPr>
          <p:nvPr/>
        </p:nvCxnSpPr>
        <p:spPr>
          <a:xfrm flipH="1" flipV="1">
            <a:off x="2851600" y="2674862"/>
            <a:ext cx="438626" cy="10582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6" name="Straight Arrow Connector 95">
            <a:extLst>
              <a:ext uri="{FF2B5EF4-FFF2-40B4-BE49-F238E27FC236}">
                <a16:creationId xmlns:a16="http://schemas.microsoft.com/office/drawing/2014/main" id="{C134D0CD-BAC0-5F44-839E-0CBDCB88BB08}"/>
              </a:ext>
            </a:extLst>
          </p:cNvPr>
          <p:cNvCxnSpPr>
            <a:cxnSpLocks/>
          </p:cNvCxnSpPr>
          <p:nvPr/>
        </p:nvCxnSpPr>
        <p:spPr>
          <a:xfrm flipV="1">
            <a:off x="2851600" y="2674862"/>
            <a:ext cx="0" cy="10470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7" name="Straight Arrow Connector 96">
            <a:extLst>
              <a:ext uri="{FF2B5EF4-FFF2-40B4-BE49-F238E27FC236}">
                <a16:creationId xmlns:a16="http://schemas.microsoft.com/office/drawing/2014/main" id="{E1DE7A53-058C-B347-BC25-AB052A7D272E}"/>
              </a:ext>
            </a:extLst>
          </p:cNvPr>
          <p:cNvCxnSpPr>
            <a:cxnSpLocks/>
          </p:cNvCxnSpPr>
          <p:nvPr/>
        </p:nvCxnSpPr>
        <p:spPr>
          <a:xfrm flipH="1" flipV="1">
            <a:off x="2851600" y="2674861"/>
            <a:ext cx="1276841" cy="105012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8" name="Straight Arrow Connector 97">
            <a:extLst>
              <a:ext uri="{FF2B5EF4-FFF2-40B4-BE49-F238E27FC236}">
                <a16:creationId xmlns:a16="http://schemas.microsoft.com/office/drawing/2014/main" id="{F4049EAA-17DF-7E42-A394-6984E48ED682}"/>
              </a:ext>
            </a:extLst>
          </p:cNvPr>
          <p:cNvCxnSpPr>
            <a:cxnSpLocks/>
          </p:cNvCxnSpPr>
          <p:nvPr/>
        </p:nvCxnSpPr>
        <p:spPr>
          <a:xfrm flipH="1" flipV="1">
            <a:off x="2873110" y="2674862"/>
            <a:ext cx="820714" cy="105826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99" name="Straight Arrow Connector 98">
            <a:extLst>
              <a:ext uri="{FF2B5EF4-FFF2-40B4-BE49-F238E27FC236}">
                <a16:creationId xmlns:a16="http://schemas.microsoft.com/office/drawing/2014/main" id="{D28AE069-5836-464E-9C93-A719A0595B13}"/>
              </a:ext>
            </a:extLst>
          </p:cNvPr>
          <p:cNvCxnSpPr>
            <a:cxnSpLocks/>
          </p:cNvCxnSpPr>
          <p:nvPr/>
        </p:nvCxnSpPr>
        <p:spPr>
          <a:xfrm flipV="1">
            <a:off x="1101132" y="2676706"/>
            <a:ext cx="1771977"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0" name="Straight Arrow Connector 99">
            <a:extLst>
              <a:ext uri="{FF2B5EF4-FFF2-40B4-BE49-F238E27FC236}">
                <a16:creationId xmlns:a16="http://schemas.microsoft.com/office/drawing/2014/main" id="{FCAD43C3-5611-4743-9BA6-50F550926F4D}"/>
              </a:ext>
            </a:extLst>
          </p:cNvPr>
          <p:cNvCxnSpPr>
            <a:cxnSpLocks/>
          </p:cNvCxnSpPr>
          <p:nvPr/>
        </p:nvCxnSpPr>
        <p:spPr>
          <a:xfrm flipV="1">
            <a:off x="1506140" y="2674861"/>
            <a:ext cx="1345460" cy="10430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1" name="Straight Arrow Connector 100">
            <a:extLst>
              <a:ext uri="{FF2B5EF4-FFF2-40B4-BE49-F238E27FC236}">
                <a16:creationId xmlns:a16="http://schemas.microsoft.com/office/drawing/2014/main" id="{08BE6C33-E740-FC40-A977-E150AA9A4605}"/>
              </a:ext>
            </a:extLst>
          </p:cNvPr>
          <p:cNvCxnSpPr>
            <a:cxnSpLocks/>
          </p:cNvCxnSpPr>
          <p:nvPr/>
        </p:nvCxnSpPr>
        <p:spPr>
          <a:xfrm flipV="1">
            <a:off x="1957476" y="2676706"/>
            <a:ext cx="91563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02" name="Straight Arrow Connector 101">
            <a:extLst>
              <a:ext uri="{FF2B5EF4-FFF2-40B4-BE49-F238E27FC236}">
                <a16:creationId xmlns:a16="http://schemas.microsoft.com/office/drawing/2014/main" id="{090EA6B8-77A2-EA4B-B703-C5ED9D5382E8}"/>
              </a:ext>
            </a:extLst>
          </p:cNvPr>
          <p:cNvCxnSpPr>
            <a:cxnSpLocks/>
          </p:cNvCxnSpPr>
          <p:nvPr/>
        </p:nvCxnSpPr>
        <p:spPr>
          <a:xfrm flipV="1">
            <a:off x="2339566" y="2676706"/>
            <a:ext cx="533543" cy="1041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47F265BA-DFC0-1C4F-BBCA-7059CAC60D6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65282512"/>
      </p:ext>
    </p:extLst>
  </p:cSld>
  <p:clrMapOvr>
    <a:masterClrMapping/>
  </p:clrMapOvr>
  <mc:AlternateContent xmlns:mc="http://schemas.openxmlformats.org/markup-compatibility/2006">
    <mc:Choice xmlns:p14="http://schemas.microsoft.com/office/powerpoint/2010/main" Requires="p14">
      <p:transition spd="slow" p14:dur="2000" advTm="38623"/>
    </mc:Choice>
    <mc:Fallback>
      <p:transition spd="slow" advTm="386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1.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413</TotalTime>
  <Words>3430</Words>
  <Application>Microsoft Macintosh PowerPoint</Application>
  <PresentationFormat>Widescreen</PresentationFormat>
  <Paragraphs>293</Paragraphs>
  <Slides>24</Slides>
  <Notes>24</Notes>
  <HiddenSlides>0</HiddenSlides>
  <MMClips>24</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Cambria Math</vt:lpstr>
      <vt:lpstr>Helvetica</vt:lpstr>
      <vt:lpstr>Times New Roman</vt:lpstr>
      <vt:lpstr>Office Theme</vt:lpstr>
      <vt:lpstr>The Multilayer Perceptron </vt:lpstr>
      <vt:lpstr>How can we modify logistic regression to learn complex, nonlinear relationships?</vt:lpstr>
      <vt:lpstr>We need more flexible, non-linear classifiers</vt:lpstr>
      <vt:lpstr>We need more flexible, non-linear classifiers</vt:lpstr>
      <vt:lpstr>How can we modify logistic regression to learn complex, nonlinear relationships?</vt:lpstr>
      <vt:lpstr>How can we modify logistic regression to learn complex, nonlinear relationships?</vt:lpstr>
      <vt:lpstr>Instead of predicting p_i directly from our feature vector x, introduce a vector of “latent” features ζ (zeta) that we will use to predict p_i  </vt:lpstr>
      <vt:lpstr>Instead of predicting p_i directly from our feature vector x, introduce a vector of “latent” features ζ (zeta) that we will use to predict p_i</vt:lpstr>
      <vt:lpstr>Instead of predicting p_i directly from our feature vector x, introduce a vector of “latent” features ζ (zeta) that we will use to predict p_i</vt:lpstr>
      <vt:lpstr>Instead of predicting p_i directly from our feature vector x, introduce a vector of “latent” features ζ (zeta) that we will use to predict p_i</vt:lpstr>
      <vt:lpstr>Instead of predicting p_i directly from our feature vector x, introduce a vector of “latent” features ζ (zeta) that we will use to predict p_i</vt:lpstr>
      <vt:lpstr>Why Limit Ourselves to Only One Filter?</vt:lpstr>
      <vt:lpstr>Return to MNIST:  Many ways of writing “4”</vt:lpstr>
      <vt:lpstr>Return to MNIST:  Many ways of writing “4”</vt:lpstr>
      <vt:lpstr>Return to MNIST:  Many ways of writing “4”</vt:lpstr>
      <vt:lpstr>PowerPoint Presentation</vt:lpstr>
      <vt:lpstr>PowerPoint Presentation</vt:lpstr>
      <vt:lpstr>Extended logistic regression  a.k.a.  An MLP with 1 hidden layer "ζ"</vt:lpstr>
      <vt:lpstr>An MLP with 2 hidden layers (η and "ζ")</vt:lpstr>
      <vt:lpstr>A deep MLP with many hidden layers  “deep learning”</vt:lpstr>
      <vt:lpstr>PowerPoint Presentation</vt:lpstr>
      <vt:lpstr>Does this work with MNIST?</vt:lpstr>
      <vt:lpstr>Does this work with MNIST?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Multilayer Perceptron </dc:title>
  <dc:creator>Matthew Engelhard, M.D., Ph.D.</dc:creator>
  <cp:lastModifiedBy>Matthew Engelhard, M.D., Ph.D.</cp:lastModifiedBy>
  <cp:revision>23</cp:revision>
  <dcterms:created xsi:type="dcterms:W3CDTF">2021-05-04T01:14:45Z</dcterms:created>
  <dcterms:modified xsi:type="dcterms:W3CDTF">2021-05-05T04:10:30Z</dcterms:modified>
</cp:coreProperties>
</file>